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2" r:id="rId2"/>
  </p:sldMasterIdLst>
  <p:notesMasterIdLst>
    <p:notesMasterId r:id="rId12"/>
  </p:notesMasterIdLst>
  <p:sldIdLst>
    <p:sldId id="257" r:id="rId3"/>
    <p:sldId id="390" r:id="rId4"/>
    <p:sldId id="324" r:id="rId5"/>
    <p:sldId id="392" r:id="rId6"/>
    <p:sldId id="395" r:id="rId7"/>
    <p:sldId id="396" r:id="rId8"/>
    <p:sldId id="393" r:id="rId9"/>
    <p:sldId id="391" r:id="rId10"/>
    <p:sldId id="342" r:id="rId11"/>
  </p:sldIdLst>
  <p:sldSz cx="12192000" cy="6858000"/>
  <p:notesSz cx="6797675" cy="9926638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E29648F7-5F5E-4245-AC7C-E8C39005E588}">
          <p14:sldIdLst>
            <p14:sldId id="257"/>
          </p14:sldIdLst>
        </p14:section>
        <p14:section name="Sección sin título" id="{92DEA782-E0AF-49F3-95ED-AB781B81085A}">
          <p14:sldIdLst>
            <p14:sldId id="390"/>
            <p14:sldId id="324"/>
            <p14:sldId id="392"/>
            <p14:sldId id="395"/>
            <p14:sldId id="396"/>
            <p14:sldId id="393"/>
            <p14:sldId id="391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2D3A"/>
    <a:srgbClr val="007473"/>
    <a:srgbClr val="74C6C8"/>
    <a:srgbClr val="005A5F"/>
    <a:srgbClr val="007373"/>
    <a:srgbClr val="E6E7E9"/>
    <a:srgbClr val="FFCC66"/>
    <a:srgbClr val="004651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84"/>
    <p:restoredTop sz="87518" autoAdjust="0"/>
  </p:normalViewPr>
  <p:slideViewPr>
    <p:cSldViewPr snapToGrid="0" snapToObjects="1">
      <p:cViewPr varScale="1">
        <p:scale>
          <a:sx n="65" d="100"/>
          <a:sy n="65" d="100"/>
        </p:scale>
        <p:origin x="936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168"/>
    </p:cViewPr>
  </p:sorterViewPr>
  <p:notesViewPr>
    <p:cSldViewPr snapToGrid="0" snapToObjects="1">
      <p:cViewPr varScale="1">
        <p:scale>
          <a:sx n="80" d="100"/>
          <a:sy n="80" d="100"/>
        </p:scale>
        <p:origin x="401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image" Target="../media/image6.jpg"/><Relationship Id="rId4" Type="http://schemas.openxmlformats.org/officeDocument/2006/relationships/image" Target="../media/image9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image" Target="../media/image6.jpg"/><Relationship Id="rId4" Type="http://schemas.openxmlformats.org/officeDocument/2006/relationships/image" Target="../media/image9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7404A5-AF7B-47A8-A3FF-0BB0EA87543C}" type="doc">
      <dgm:prSet loTypeId="urn:microsoft.com/office/officeart/2005/8/layout/vList3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6F0C69A-9AC1-482A-9C4E-574F4FDAD82F}">
      <dgm:prSet phldrT="[Text]" custT="1"/>
      <dgm:spPr>
        <a:xfrm rot="10800000">
          <a:off x="2304236" y="0"/>
          <a:ext cx="7549468" cy="1340746"/>
        </a:xfrm>
        <a:solidFill>
          <a:srgbClr val="74C6C8"/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/>
          <a:r>
            <a:rPr lang="es-ES" sz="1800" dirty="0">
              <a:latin typeface="+mn-lt"/>
            </a:rPr>
            <a:t>Global &amp; </a:t>
          </a:r>
          <a:r>
            <a:rPr lang="es-ES" sz="1800" dirty="0" err="1">
              <a:latin typeface="+mn-lt"/>
            </a:rPr>
            <a:t>transboundary</a:t>
          </a:r>
          <a:r>
            <a:rPr lang="es-ES" sz="1800" dirty="0">
              <a:latin typeface="+mn-lt"/>
            </a:rPr>
            <a:t> </a:t>
          </a:r>
          <a:r>
            <a:rPr lang="es-ES" sz="1800" dirty="0" err="1">
              <a:latin typeface="+mn-lt"/>
            </a:rPr>
            <a:t>environmental</a:t>
          </a:r>
          <a:r>
            <a:rPr lang="es-ES" sz="1800" dirty="0">
              <a:latin typeface="+mn-lt"/>
            </a:rPr>
            <a:t> </a:t>
          </a:r>
          <a:r>
            <a:rPr lang="es-ES" sz="1800" dirty="0" err="1">
              <a:latin typeface="+mn-lt"/>
            </a:rPr>
            <a:t>issue</a:t>
          </a:r>
          <a:endParaRPr lang="es-ES" sz="1800" dirty="0">
            <a:latin typeface="+mn-lt"/>
          </a:endParaRPr>
        </a:p>
        <a:p>
          <a:pPr algn="l"/>
          <a:r>
            <a:rPr lang="es-ES" sz="1800" dirty="0">
              <a:latin typeface="+mn-lt"/>
            </a:rPr>
            <a:t> Target of </a:t>
          </a:r>
          <a:r>
            <a:rPr lang="es-ES" sz="1800" dirty="0" err="1">
              <a:latin typeface="+mn-lt"/>
            </a:rPr>
            <a:t>international</a:t>
          </a:r>
          <a:r>
            <a:rPr lang="es-ES" sz="1800" dirty="0">
              <a:latin typeface="+mn-lt"/>
            </a:rPr>
            <a:t> &amp; </a:t>
          </a:r>
          <a:r>
            <a:rPr lang="es-ES" sz="1800" dirty="0" err="1">
              <a:latin typeface="+mn-lt"/>
            </a:rPr>
            <a:t>national</a:t>
          </a:r>
          <a:r>
            <a:rPr lang="es-ES" sz="1800" dirty="0">
              <a:latin typeface="+mn-lt"/>
            </a:rPr>
            <a:t> </a:t>
          </a:r>
          <a:r>
            <a:rPr lang="es-ES" sz="1800" dirty="0" err="1">
              <a:latin typeface="+mn-lt"/>
            </a:rPr>
            <a:t>frameworks</a:t>
          </a:r>
          <a:r>
            <a:rPr lang="es-ES" sz="1800" dirty="0">
              <a:latin typeface="+mn-lt"/>
            </a:rPr>
            <a:t> and </a:t>
          </a:r>
          <a:r>
            <a:rPr lang="es-ES" sz="1800" dirty="0" err="1">
              <a:latin typeface="+mn-lt"/>
            </a:rPr>
            <a:t>dedicated</a:t>
          </a:r>
          <a:r>
            <a:rPr lang="es-ES" sz="1800" dirty="0">
              <a:latin typeface="+mn-lt"/>
            </a:rPr>
            <a:t> </a:t>
          </a:r>
          <a:r>
            <a:rPr lang="es-ES" sz="1800" dirty="0" err="1">
              <a:latin typeface="+mn-lt"/>
            </a:rPr>
            <a:t>legislation</a:t>
          </a:r>
          <a:endParaRPr lang="es-ES" sz="1800" dirty="0">
            <a:solidFill>
              <a:sysClr val="window" lastClr="FFFFFF"/>
            </a:solidFill>
            <a:latin typeface="+mn-lt"/>
            <a:ea typeface="+mn-ea"/>
            <a:cs typeface="+mn-cs"/>
          </a:endParaRPr>
        </a:p>
      </dgm:t>
    </dgm:pt>
    <dgm:pt modelId="{A59F9000-1D37-4B9E-978E-246FE29831E3}" type="parTrans" cxnId="{D5386C8F-FA47-4F2F-B58A-00EA0F946DD1}">
      <dgm:prSet/>
      <dgm:spPr/>
      <dgm:t>
        <a:bodyPr/>
        <a:lstStyle/>
        <a:p>
          <a:endParaRPr lang="en-GB"/>
        </a:p>
      </dgm:t>
    </dgm:pt>
    <dgm:pt modelId="{A2BB0435-E609-4894-BB3E-364F352EB6C9}" type="sibTrans" cxnId="{D5386C8F-FA47-4F2F-B58A-00EA0F946DD1}">
      <dgm:prSet/>
      <dgm:spPr/>
      <dgm:t>
        <a:bodyPr/>
        <a:lstStyle/>
        <a:p>
          <a:endParaRPr lang="en-GB"/>
        </a:p>
      </dgm:t>
    </dgm:pt>
    <dgm:pt modelId="{818FA5CD-07A1-47B6-BEBD-A8EC5ED3AC97}">
      <dgm:prSet phldrT="[Text]" custT="1"/>
      <dgm:spPr>
        <a:xfrm rot="10800000">
          <a:off x="2236744" y="1741894"/>
          <a:ext cx="7549468" cy="1340746"/>
        </a:xfrm>
        <a:solidFill>
          <a:srgbClr val="007473"/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7373">
              <a:alpha val="38000"/>
            </a:srgbClr>
          </a:outerShdw>
        </a:effectLst>
      </dgm:spPr>
      <dgm:t>
        <a:bodyPr/>
        <a:lstStyle/>
        <a:p>
          <a:pPr algn="l"/>
          <a:r>
            <a:rPr lang="es-ES" sz="1600" dirty="0" err="1">
              <a:latin typeface="+mn-lt"/>
            </a:rPr>
            <a:t>Growth</a:t>
          </a:r>
          <a:r>
            <a:rPr lang="es-ES" sz="1600" dirty="0">
              <a:latin typeface="+mn-lt"/>
            </a:rPr>
            <a:t> and </a:t>
          </a:r>
          <a:r>
            <a:rPr lang="es-ES" sz="1600" dirty="0" err="1">
              <a:latin typeface="+mn-lt"/>
            </a:rPr>
            <a:t>consumption</a:t>
          </a:r>
          <a:r>
            <a:rPr lang="es-ES" sz="1600" dirty="0">
              <a:latin typeface="+mn-lt"/>
            </a:rPr>
            <a:t> </a:t>
          </a:r>
          <a:r>
            <a:rPr lang="es-ES" sz="1600" dirty="0" err="1">
              <a:latin typeface="+mn-lt"/>
            </a:rPr>
            <a:t>habits</a:t>
          </a:r>
          <a:r>
            <a:rPr lang="es-ES" sz="1600" dirty="0">
              <a:latin typeface="+mn-lt"/>
            </a:rPr>
            <a:t> </a:t>
          </a:r>
        </a:p>
        <a:p>
          <a:pPr algn="l"/>
          <a:r>
            <a:rPr lang="en-US" sz="1600" dirty="0">
              <a:latin typeface="+mn-lt"/>
            </a:rPr>
            <a:t>Wide overuse of plastic materials</a:t>
          </a:r>
          <a:endParaRPr lang="es-ES" sz="1600" dirty="0">
            <a:latin typeface="+mn-lt"/>
          </a:endParaRPr>
        </a:p>
        <a:p>
          <a:pPr algn="l"/>
          <a:r>
            <a:rPr lang="es-ES" sz="1600" dirty="0" err="1">
              <a:latin typeface="+mn-lt"/>
            </a:rPr>
            <a:t>Inadequate</a:t>
          </a:r>
          <a:r>
            <a:rPr lang="es-ES" sz="1600" dirty="0">
              <a:latin typeface="+mn-lt"/>
            </a:rPr>
            <a:t> </a:t>
          </a:r>
          <a:r>
            <a:rPr lang="es-ES" sz="1600" dirty="0" err="1">
              <a:latin typeface="+mn-lt"/>
            </a:rPr>
            <a:t>waste</a:t>
          </a:r>
          <a:r>
            <a:rPr lang="es-ES" sz="1600" dirty="0">
              <a:latin typeface="+mn-lt"/>
            </a:rPr>
            <a:t> </a:t>
          </a:r>
          <a:r>
            <a:rPr lang="es-ES" sz="1600" dirty="0" err="1">
              <a:latin typeface="+mn-lt"/>
            </a:rPr>
            <a:t>management</a:t>
          </a:r>
          <a:endParaRPr lang="es-ES" sz="1600" dirty="0">
            <a:latin typeface="+mn-lt"/>
          </a:endParaRPr>
        </a:p>
      </dgm:t>
    </dgm:pt>
    <dgm:pt modelId="{B38082C0-1BCA-48D8-8522-8D27D351ADFD}" type="parTrans" cxnId="{0A70D53B-7A96-4A6E-A696-F375A2151C23}">
      <dgm:prSet/>
      <dgm:spPr/>
      <dgm:t>
        <a:bodyPr/>
        <a:lstStyle/>
        <a:p>
          <a:endParaRPr lang="en-GB"/>
        </a:p>
      </dgm:t>
    </dgm:pt>
    <dgm:pt modelId="{0701E489-FF81-43DC-9A0C-1688DAD9AE99}" type="sibTrans" cxnId="{0A70D53B-7A96-4A6E-A696-F375A2151C23}">
      <dgm:prSet/>
      <dgm:spPr/>
      <dgm:t>
        <a:bodyPr/>
        <a:lstStyle/>
        <a:p>
          <a:endParaRPr lang="en-GB"/>
        </a:p>
      </dgm:t>
    </dgm:pt>
    <dgm:pt modelId="{71E0E047-8C9D-4BE0-BC9C-67E7ECA259B4}">
      <dgm:prSet phldrT="[Text]" custT="1"/>
      <dgm:spPr>
        <a:xfrm rot="10800000">
          <a:off x="2236744" y="3482864"/>
          <a:ext cx="7549468" cy="1340746"/>
        </a:xfrm>
        <a:solidFill>
          <a:srgbClr val="005A5F"/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>
            <a:lnSpc>
              <a:spcPct val="80000"/>
            </a:lnSpc>
            <a:buNone/>
          </a:pPr>
          <a:r>
            <a:rPr lang="es-ES" sz="1800" dirty="0" err="1">
              <a:solidFill>
                <a:sysClr val="window" lastClr="FFFFFF"/>
              </a:solidFill>
              <a:latin typeface="+mj-lt"/>
              <a:ea typeface="+mn-ea"/>
              <a:cs typeface="+mn-cs"/>
            </a:rPr>
            <a:t>Ecological</a:t>
          </a:r>
          <a:r>
            <a:rPr lang="es-ES" sz="1800" dirty="0">
              <a:solidFill>
                <a:sysClr val="window" lastClr="FFFFFF"/>
              </a:solidFill>
              <a:latin typeface="+mj-lt"/>
              <a:ea typeface="+mn-ea"/>
              <a:cs typeface="+mn-cs"/>
            </a:rPr>
            <a:t> </a:t>
          </a:r>
        </a:p>
        <a:p>
          <a:pPr algn="l">
            <a:lnSpc>
              <a:spcPct val="80000"/>
            </a:lnSpc>
            <a:buNone/>
          </a:pPr>
          <a:r>
            <a:rPr lang="es-ES" sz="1800" dirty="0" err="1">
              <a:solidFill>
                <a:sysClr val="window" lastClr="FFFFFF"/>
              </a:solidFill>
              <a:latin typeface="+mj-lt"/>
              <a:ea typeface="+mn-ea"/>
              <a:cs typeface="+mn-cs"/>
            </a:rPr>
            <a:t>Economic</a:t>
          </a:r>
          <a:r>
            <a:rPr lang="es-ES" sz="1800" dirty="0">
              <a:solidFill>
                <a:sysClr val="window" lastClr="FFFFFF"/>
              </a:solidFill>
              <a:latin typeface="+mj-lt"/>
              <a:ea typeface="+mn-ea"/>
              <a:cs typeface="+mn-cs"/>
            </a:rPr>
            <a:t> </a:t>
          </a:r>
        </a:p>
        <a:p>
          <a:pPr algn="l">
            <a:lnSpc>
              <a:spcPct val="80000"/>
            </a:lnSpc>
            <a:buNone/>
          </a:pPr>
          <a:r>
            <a:rPr lang="es-ES" sz="1800" dirty="0" err="1">
              <a:solidFill>
                <a:sysClr val="window" lastClr="FFFFFF"/>
              </a:solidFill>
              <a:latin typeface="+mj-lt"/>
              <a:ea typeface="+mn-ea"/>
              <a:cs typeface="+mn-cs"/>
            </a:rPr>
            <a:t>Maritime</a:t>
          </a:r>
          <a:r>
            <a:rPr lang="es-ES" sz="1800" dirty="0">
              <a:solidFill>
                <a:sysClr val="window" lastClr="FFFFFF"/>
              </a:solidFill>
              <a:latin typeface="+mj-lt"/>
              <a:ea typeface="+mn-ea"/>
              <a:cs typeface="+mn-cs"/>
            </a:rPr>
            <a:t> safety </a:t>
          </a:r>
          <a:r>
            <a:rPr lang="es-ES" sz="1800" dirty="0" err="1">
              <a:solidFill>
                <a:sysClr val="window" lastClr="FFFFFF"/>
              </a:solidFill>
              <a:latin typeface="+mj-lt"/>
              <a:ea typeface="+mn-ea"/>
              <a:cs typeface="+mn-cs"/>
            </a:rPr>
            <a:t>issues</a:t>
          </a:r>
          <a:endParaRPr lang="es-ES" sz="1800" dirty="0">
            <a:solidFill>
              <a:sysClr val="window" lastClr="FFFFFF"/>
            </a:solidFill>
            <a:latin typeface="+mj-lt"/>
            <a:ea typeface="+mn-ea"/>
            <a:cs typeface="+mn-cs"/>
          </a:endParaRPr>
        </a:p>
        <a:p>
          <a:pPr algn="l">
            <a:lnSpc>
              <a:spcPct val="80000"/>
            </a:lnSpc>
            <a:buNone/>
          </a:pPr>
          <a:r>
            <a:rPr lang="es-ES" sz="1800" dirty="0">
              <a:solidFill>
                <a:sysClr val="window" lastClr="FFFFFF"/>
              </a:solidFill>
              <a:latin typeface="+mj-lt"/>
              <a:ea typeface="+mn-ea"/>
              <a:cs typeface="+mn-cs"/>
            </a:rPr>
            <a:t>Human </a:t>
          </a:r>
          <a:r>
            <a:rPr lang="es-ES" sz="1800" dirty="0" err="1">
              <a:solidFill>
                <a:sysClr val="window" lastClr="FFFFFF"/>
              </a:solidFill>
              <a:latin typeface="+mj-lt"/>
              <a:ea typeface="+mn-ea"/>
              <a:cs typeface="+mn-cs"/>
            </a:rPr>
            <a:t>health</a:t>
          </a:r>
          <a:r>
            <a:rPr lang="es-ES" sz="1800" dirty="0">
              <a:solidFill>
                <a:sysClr val="window" lastClr="FFFFFF"/>
              </a:solidFill>
              <a:latin typeface="+mj-lt"/>
              <a:ea typeface="+mn-ea"/>
              <a:cs typeface="+mn-cs"/>
            </a:rPr>
            <a:t> </a:t>
          </a:r>
          <a:r>
            <a:rPr lang="es-ES" sz="1800" dirty="0" err="1">
              <a:solidFill>
                <a:sysClr val="window" lastClr="FFFFFF"/>
              </a:solidFill>
              <a:latin typeface="+mj-lt"/>
              <a:ea typeface="+mn-ea"/>
              <a:cs typeface="+mn-cs"/>
            </a:rPr>
            <a:t>concerns</a:t>
          </a:r>
          <a:endParaRPr lang="en-GB" sz="1800" dirty="0">
            <a:solidFill>
              <a:sysClr val="window" lastClr="FFFFFF"/>
            </a:solidFill>
            <a:latin typeface="+mj-lt"/>
            <a:ea typeface="+mn-ea"/>
            <a:cs typeface="+mn-cs"/>
          </a:endParaRPr>
        </a:p>
      </dgm:t>
    </dgm:pt>
    <dgm:pt modelId="{E510633C-1703-470B-86AA-77DA094ADDCF}" type="parTrans" cxnId="{7DCDB387-18C3-49AB-B2AA-55AD651AB5FF}">
      <dgm:prSet/>
      <dgm:spPr/>
      <dgm:t>
        <a:bodyPr/>
        <a:lstStyle/>
        <a:p>
          <a:endParaRPr lang="en-GB"/>
        </a:p>
      </dgm:t>
    </dgm:pt>
    <dgm:pt modelId="{F4F21EEB-6770-40A1-88FA-3C04B62A62F9}" type="sibTrans" cxnId="{7DCDB387-18C3-49AB-B2AA-55AD651AB5FF}">
      <dgm:prSet/>
      <dgm:spPr/>
      <dgm:t>
        <a:bodyPr/>
        <a:lstStyle/>
        <a:p>
          <a:endParaRPr lang="en-GB"/>
        </a:p>
      </dgm:t>
    </dgm:pt>
    <dgm:pt modelId="{6478C91A-126F-4945-B9E0-1CAF82A30E30}">
      <dgm:prSet custT="1"/>
      <dgm:spPr>
        <a:solidFill>
          <a:srgbClr val="002D3A"/>
        </a:solidFill>
      </dgm:spPr>
      <dgm:t>
        <a:bodyPr/>
        <a:lstStyle/>
        <a:p>
          <a:pPr algn="l"/>
          <a:r>
            <a:rPr lang="es-ES" sz="18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4.8-12.7 </a:t>
          </a:r>
          <a:r>
            <a:rPr lang="es-ES" sz="18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millions</a:t>
          </a:r>
          <a:r>
            <a:rPr lang="es-ES" sz="18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Tons</a:t>
          </a:r>
          <a:r>
            <a:rPr lang="es-ES" sz="18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/</a:t>
          </a:r>
          <a:r>
            <a:rPr lang="es-ES" sz="18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year</a:t>
          </a:r>
          <a:r>
            <a:rPr lang="es-ES" sz="18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plastic</a:t>
          </a:r>
          <a:r>
            <a:rPr lang="es-ES" sz="18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waste</a:t>
          </a:r>
          <a:r>
            <a:rPr lang="es-ES" sz="18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entering</a:t>
          </a:r>
          <a:r>
            <a:rPr lang="es-ES" sz="18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the</a:t>
          </a:r>
          <a:r>
            <a:rPr lang="es-ES" sz="18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sea</a:t>
          </a:r>
        </a:p>
        <a:p>
          <a:pPr algn="l"/>
          <a:r>
            <a:rPr lang="es-ES" sz="18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Most</a:t>
          </a:r>
          <a:r>
            <a:rPr lang="es-ES" sz="18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from</a:t>
          </a:r>
          <a:r>
            <a:rPr lang="es-ES" sz="18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land</a:t>
          </a:r>
          <a:r>
            <a:rPr lang="es-ES" sz="18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based</a:t>
          </a:r>
          <a:r>
            <a:rPr lang="es-ES" sz="18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sources</a:t>
          </a:r>
          <a:endParaRPr lang="es-ES" sz="1800" dirty="0">
            <a:solidFill>
              <a:sysClr val="window" lastClr="FFFFFF"/>
            </a:solidFill>
            <a:latin typeface="+mn-lt"/>
            <a:ea typeface="+mn-ea"/>
            <a:cs typeface="+mn-cs"/>
          </a:endParaRPr>
        </a:p>
      </dgm:t>
    </dgm:pt>
    <dgm:pt modelId="{5602F439-4215-4A7C-A55F-B0AB1BF097EC}" type="parTrans" cxnId="{7F749443-780D-42CE-9466-061CD03C7046}">
      <dgm:prSet/>
      <dgm:spPr/>
      <dgm:t>
        <a:bodyPr/>
        <a:lstStyle/>
        <a:p>
          <a:endParaRPr lang="es-ES"/>
        </a:p>
      </dgm:t>
    </dgm:pt>
    <dgm:pt modelId="{4DC03548-5045-4001-B057-AB78B50CFDD2}" type="sibTrans" cxnId="{7F749443-780D-42CE-9466-061CD03C7046}">
      <dgm:prSet/>
      <dgm:spPr/>
      <dgm:t>
        <a:bodyPr/>
        <a:lstStyle/>
        <a:p>
          <a:endParaRPr lang="es-ES"/>
        </a:p>
      </dgm:t>
    </dgm:pt>
    <dgm:pt modelId="{2259D189-A027-4B13-BF87-121F3FE79EFB}" type="pres">
      <dgm:prSet presAssocID="{647404A5-AF7B-47A8-A3FF-0BB0EA87543C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8B226670-07E2-4766-B4DB-905775C1A42A}" type="pres">
      <dgm:prSet presAssocID="{16F0C69A-9AC1-482A-9C4E-574F4FDAD82F}" presName="composite" presStyleCnt="0"/>
      <dgm:spPr/>
    </dgm:pt>
    <dgm:pt modelId="{4723432B-694E-42BA-8F70-049F2F76BCED}" type="pres">
      <dgm:prSet presAssocID="{16F0C69A-9AC1-482A-9C4E-574F4FDAD82F}" presName="imgShp" presStyleLbl="fgImgPlace1" presStyleIdx="0" presStyleCnt="4" custLinFactNeighborX="-67455" custLinFactNeighborY="4248"/>
      <dgm:spPr>
        <a:xfrm>
          <a:off x="1566371" y="924"/>
          <a:ext cx="1340746" cy="1340746"/>
        </a:xfrm>
        <a:prstGeom prst="ellipse">
          <a:avLst/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</dgm:pt>
    <dgm:pt modelId="{30BF7FD4-4DEB-49AD-A626-843B9EA21EB7}" type="pres">
      <dgm:prSet presAssocID="{16F0C69A-9AC1-482A-9C4E-574F4FDAD82F}" presName="txShp" presStyleLbl="node1" presStyleIdx="0" presStyleCnt="4" custScaleX="107128" custLinFactNeighborX="-13732" custLinFactNeighborY="8111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s-ES"/>
        </a:p>
      </dgm:t>
    </dgm:pt>
    <dgm:pt modelId="{BCE3E946-B632-4489-88DD-A4D70E2EA578}" type="pres">
      <dgm:prSet presAssocID="{A2BB0435-E609-4894-BB3E-364F352EB6C9}" presName="spacing" presStyleCnt="0"/>
      <dgm:spPr/>
    </dgm:pt>
    <dgm:pt modelId="{DC1E1475-2841-49FB-A41A-71F025609005}" type="pres">
      <dgm:prSet presAssocID="{818FA5CD-07A1-47B6-BEBD-A8EC5ED3AC97}" presName="composite" presStyleCnt="0"/>
      <dgm:spPr/>
    </dgm:pt>
    <dgm:pt modelId="{345CE41B-9956-44EB-84D3-3CCE9CBAA12A}" type="pres">
      <dgm:prSet presAssocID="{818FA5CD-07A1-47B6-BEBD-A8EC5ED3AC97}" presName="imgShp" presStyleLbl="fgImgPlace1" presStyleIdx="1" presStyleCnt="4"/>
      <dgm:spPr>
        <a:xfrm>
          <a:off x="1566371" y="1741894"/>
          <a:ext cx="1340746" cy="1340746"/>
        </a:xfrm>
        <a:prstGeom prst="ellipse">
          <a:avLst/>
        </a:prstGeom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</dgm:pt>
    <dgm:pt modelId="{F62E5BDF-4082-470F-B491-D686F4F9F91A}" type="pres">
      <dgm:prSet presAssocID="{818FA5CD-07A1-47B6-BEBD-A8EC5ED3AC97}" presName="txShp" presStyleLbl="node1" presStyleIdx="1" presStyleCnt="4" custScaleX="82684" custLinFactNeighborX="-8053" custLinFactNeighborY="-341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s-ES"/>
        </a:p>
      </dgm:t>
    </dgm:pt>
    <dgm:pt modelId="{C91B0862-434E-4686-97A0-67D6D8FC6096}" type="pres">
      <dgm:prSet presAssocID="{0701E489-FF81-43DC-9A0C-1688DAD9AE99}" presName="spacing" presStyleCnt="0"/>
      <dgm:spPr/>
    </dgm:pt>
    <dgm:pt modelId="{77C25170-ED01-407F-9317-D4037E8BA9AD}" type="pres">
      <dgm:prSet presAssocID="{71E0E047-8C9D-4BE0-BC9C-67E7ECA259B4}" presName="composite" presStyleCnt="0"/>
      <dgm:spPr/>
    </dgm:pt>
    <dgm:pt modelId="{63056BFE-21C9-44FB-9877-98B27565BA2F}" type="pres">
      <dgm:prSet presAssocID="{71E0E047-8C9D-4BE0-BC9C-67E7ECA259B4}" presName="imgShp" presStyleLbl="fgImgPlace1" presStyleIdx="2" presStyleCnt="4" custScaleX="108024" custScaleY="100059" custLinFactY="36525" custLinFactNeighborX="-66366" custLinFactNeighborY="100000"/>
      <dgm:spPr>
        <a:xfrm>
          <a:off x="1566371" y="3482864"/>
          <a:ext cx="1340746" cy="1340746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l="-2000" r="-2000"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</dgm:pt>
    <dgm:pt modelId="{589997A8-1923-4834-A862-853AE41DAA1A}" type="pres">
      <dgm:prSet presAssocID="{71E0E047-8C9D-4BE0-BC9C-67E7ECA259B4}" presName="txShp" presStyleLbl="node1" presStyleIdx="2" presStyleCnt="4" custScaleX="93424" custScaleY="134886" custLinFactY="36525" custLinFactNeighborX="-6018" custLinFactNeighborY="100000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es-ES"/>
        </a:p>
      </dgm:t>
    </dgm:pt>
    <dgm:pt modelId="{2ABC7CAF-C8D7-4F75-98E8-E7D97AF31780}" type="pres">
      <dgm:prSet presAssocID="{F4F21EEB-6770-40A1-88FA-3C04B62A62F9}" presName="spacing" presStyleCnt="0"/>
      <dgm:spPr/>
    </dgm:pt>
    <dgm:pt modelId="{C615158E-1099-431A-A650-31FCD2D7B87F}" type="pres">
      <dgm:prSet presAssocID="{6478C91A-126F-4945-B9E0-1CAF82A30E30}" presName="composite" presStyleCnt="0"/>
      <dgm:spPr/>
    </dgm:pt>
    <dgm:pt modelId="{B8342CF7-3B5C-4487-9DA9-0A092906B9C9}" type="pres">
      <dgm:prSet presAssocID="{6478C91A-126F-4945-B9E0-1CAF82A30E30}" presName="imgShp" presStyleLbl="fgImgPlace1" presStyleIdx="3" presStyleCnt="4" custLinFactY="-71777" custLinFactNeighborX="-29815" custLinFactNeighborY="-100000"/>
      <dgm:spPr>
        <a:blipFill dpi="0"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97DBD825-43E8-4244-A8FD-DBC846AE6BBA}" type="pres">
      <dgm:prSet presAssocID="{6478C91A-126F-4945-B9E0-1CAF82A30E30}" presName="txShp" presStyleLbl="node1" presStyleIdx="3" presStyleCnt="4" custScaleX="80954" custScaleY="125382" custLinFactY="-76683" custLinFactNeighborX="-4663" custLinFactNeighborY="-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A70D53B-7A96-4A6E-A696-F375A2151C23}" srcId="{647404A5-AF7B-47A8-A3FF-0BB0EA87543C}" destId="{818FA5CD-07A1-47B6-BEBD-A8EC5ED3AC97}" srcOrd="1" destOrd="0" parTransId="{B38082C0-1BCA-48D8-8522-8D27D351ADFD}" sibTransId="{0701E489-FF81-43DC-9A0C-1688DAD9AE99}"/>
    <dgm:cxn modelId="{6D0A4D3C-E17D-40EB-A802-58091148A2C1}" type="presOf" srcId="{6478C91A-126F-4945-B9E0-1CAF82A30E30}" destId="{97DBD825-43E8-4244-A8FD-DBC846AE6BBA}" srcOrd="0" destOrd="0" presId="urn:microsoft.com/office/officeart/2005/8/layout/vList3"/>
    <dgm:cxn modelId="{7DCDB387-18C3-49AB-B2AA-55AD651AB5FF}" srcId="{647404A5-AF7B-47A8-A3FF-0BB0EA87543C}" destId="{71E0E047-8C9D-4BE0-BC9C-67E7ECA259B4}" srcOrd="2" destOrd="0" parTransId="{E510633C-1703-470B-86AA-77DA094ADDCF}" sibTransId="{F4F21EEB-6770-40A1-88FA-3C04B62A62F9}"/>
    <dgm:cxn modelId="{3DA7AABB-4B8B-494B-A99E-39D7E0842A4A}" type="presOf" srcId="{71E0E047-8C9D-4BE0-BC9C-67E7ECA259B4}" destId="{589997A8-1923-4834-A862-853AE41DAA1A}" srcOrd="0" destOrd="0" presId="urn:microsoft.com/office/officeart/2005/8/layout/vList3"/>
    <dgm:cxn modelId="{A234F368-A096-44FA-A060-B7D499710C9F}" type="presOf" srcId="{647404A5-AF7B-47A8-A3FF-0BB0EA87543C}" destId="{2259D189-A027-4B13-BF87-121F3FE79EFB}" srcOrd="0" destOrd="0" presId="urn:microsoft.com/office/officeart/2005/8/layout/vList3"/>
    <dgm:cxn modelId="{7F749443-780D-42CE-9466-061CD03C7046}" srcId="{647404A5-AF7B-47A8-A3FF-0BB0EA87543C}" destId="{6478C91A-126F-4945-B9E0-1CAF82A30E30}" srcOrd="3" destOrd="0" parTransId="{5602F439-4215-4A7C-A55F-B0AB1BF097EC}" sibTransId="{4DC03548-5045-4001-B057-AB78B50CFDD2}"/>
    <dgm:cxn modelId="{D5386C8F-FA47-4F2F-B58A-00EA0F946DD1}" srcId="{647404A5-AF7B-47A8-A3FF-0BB0EA87543C}" destId="{16F0C69A-9AC1-482A-9C4E-574F4FDAD82F}" srcOrd="0" destOrd="0" parTransId="{A59F9000-1D37-4B9E-978E-246FE29831E3}" sibTransId="{A2BB0435-E609-4894-BB3E-364F352EB6C9}"/>
    <dgm:cxn modelId="{99B1E46C-5F52-48C5-9AC7-2C28ADE78F37}" type="presOf" srcId="{818FA5CD-07A1-47B6-BEBD-A8EC5ED3AC97}" destId="{F62E5BDF-4082-470F-B491-D686F4F9F91A}" srcOrd="0" destOrd="0" presId="urn:microsoft.com/office/officeart/2005/8/layout/vList3"/>
    <dgm:cxn modelId="{E32E87DF-9F48-4C9E-8E95-C89B1BECD63D}" type="presOf" srcId="{16F0C69A-9AC1-482A-9C4E-574F4FDAD82F}" destId="{30BF7FD4-4DEB-49AD-A626-843B9EA21EB7}" srcOrd="0" destOrd="0" presId="urn:microsoft.com/office/officeart/2005/8/layout/vList3"/>
    <dgm:cxn modelId="{72E035C8-0837-475D-B46C-4A4DC397AD22}" type="presParOf" srcId="{2259D189-A027-4B13-BF87-121F3FE79EFB}" destId="{8B226670-07E2-4766-B4DB-905775C1A42A}" srcOrd="0" destOrd="0" presId="urn:microsoft.com/office/officeart/2005/8/layout/vList3"/>
    <dgm:cxn modelId="{D89DF32A-8614-46E2-9A56-01DE9B334601}" type="presParOf" srcId="{8B226670-07E2-4766-B4DB-905775C1A42A}" destId="{4723432B-694E-42BA-8F70-049F2F76BCED}" srcOrd="0" destOrd="0" presId="urn:microsoft.com/office/officeart/2005/8/layout/vList3"/>
    <dgm:cxn modelId="{CE38FB93-9CEF-4488-B932-CC6E485CC65F}" type="presParOf" srcId="{8B226670-07E2-4766-B4DB-905775C1A42A}" destId="{30BF7FD4-4DEB-49AD-A626-843B9EA21EB7}" srcOrd="1" destOrd="0" presId="urn:microsoft.com/office/officeart/2005/8/layout/vList3"/>
    <dgm:cxn modelId="{1D7675A2-72D7-4B76-AA9C-6AED57C51E60}" type="presParOf" srcId="{2259D189-A027-4B13-BF87-121F3FE79EFB}" destId="{BCE3E946-B632-4489-88DD-A4D70E2EA578}" srcOrd="1" destOrd="0" presId="urn:microsoft.com/office/officeart/2005/8/layout/vList3"/>
    <dgm:cxn modelId="{CE60E265-745C-40AE-AFF4-5DA195B86624}" type="presParOf" srcId="{2259D189-A027-4B13-BF87-121F3FE79EFB}" destId="{DC1E1475-2841-49FB-A41A-71F025609005}" srcOrd="2" destOrd="0" presId="urn:microsoft.com/office/officeart/2005/8/layout/vList3"/>
    <dgm:cxn modelId="{8677F56A-5E08-40FA-8321-5BE024E36526}" type="presParOf" srcId="{DC1E1475-2841-49FB-A41A-71F025609005}" destId="{345CE41B-9956-44EB-84D3-3CCE9CBAA12A}" srcOrd="0" destOrd="0" presId="urn:microsoft.com/office/officeart/2005/8/layout/vList3"/>
    <dgm:cxn modelId="{E6F58869-9655-4DE1-B869-1CE7DA3C9C94}" type="presParOf" srcId="{DC1E1475-2841-49FB-A41A-71F025609005}" destId="{F62E5BDF-4082-470F-B491-D686F4F9F91A}" srcOrd="1" destOrd="0" presId="urn:microsoft.com/office/officeart/2005/8/layout/vList3"/>
    <dgm:cxn modelId="{2FF40397-3F44-4FAC-B3D1-18BCC81028A3}" type="presParOf" srcId="{2259D189-A027-4B13-BF87-121F3FE79EFB}" destId="{C91B0862-434E-4686-97A0-67D6D8FC6096}" srcOrd="3" destOrd="0" presId="urn:microsoft.com/office/officeart/2005/8/layout/vList3"/>
    <dgm:cxn modelId="{4966CDB8-07C7-446D-A9C3-7C67CEE3C3DF}" type="presParOf" srcId="{2259D189-A027-4B13-BF87-121F3FE79EFB}" destId="{77C25170-ED01-407F-9317-D4037E8BA9AD}" srcOrd="4" destOrd="0" presId="urn:microsoft.com/office/officeart/2005/8/layout/vList3"/>
    <dgm:cxn modelId="{8818384B-3A42-4760-A398-CB9A1DD3356A}" type="presParOf" srcId="{77C25170-ED01-407F-9317-D4037E8BA9AD}" destId="{63056BFE-21C9-44FB-9877-98B27565BA2F}" srcOrd="0" destOrd="0" presId="urn:microsoft.com/office/officeart/2005/8/layout/vList3"/>
    <dgm:cxn modelId="{F49645B0-E7DE-47B3-8807-0668C03C381A}" type="presParOf" srcId="{77C25170-ED01-407F-9317-D4037E8BA9AD}" destId="{589997A8-1923-4834-A862-853AE41DAA1A}" srcOrd="1" destOrd="0" presId="urn:microsoft.com/office/officeart/2005/8/layout/vList3"/>
    <dgm:cxn modelId="{2546923C-61C3-40B5-BB5C-DC9F0B121B1E}" type="presParOf" srcId="{2259D189-A027-4B13-BF87-121F3FE79EFB}" destId="{2ABC7CAF-C8D7-4F75-98E8-E7D97AF31780}" srcOrd="5" destOrd="0" presId="urn:microsoft.com/office/officeart/2005/8/layout/vList3"/>
    <dgm:cxn modelId="{C41D78AE-1E6C-49C9-ACA1-C1B368C23B2B}" type="presParOf" srcId="{2259D189-A027-4B13-BF87-121F3FE79EFB}" destId="{C615158E-1099-431A-A650-31FCD2D7B87F}" srcOrd="6" destOrd="0" presId="urn:microsoft.com/office/officeart/2005/8/layout/vList3"/>
    <dgm:cxn modelId="{6D6B75A6-9103-4A4E-8755-1F31E50AF7FA}" type="presParOf" srcId="{C615158E-1099-431A-A650-31FCD2D7B87F}" destId="{B8342CF7-3B5C-4487-9DA9-0A092906B9C9}" srcOrd="0" destOrd="0" presId="urn:microsoft.com/office/officeart/2005/8/layout/vList3"/>
    <dgm:cxn modelId="{763C7CA8-5AE7-4906-9F09-2F28DE7A2E00}" type="presParOf" srcId="{C615158E-1099-431A-A650-31FCD2D7B87F}" destId="{97DBD825-43E8-4244-A8FD-DBC846AE6BB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BF7FD4-4DEB-49AD-A626-843B9EA21EB7}">
      <dsp:nvSpPr>
        <dsp:cNvPr id="0" name=""/>
        <dsp:cNvSpPr/>
      </dsp:nvSpPr>
      <dsp:spPr>
        <a:xfrm rot="10800000">
          <a:off x="593055" y="85147"/>
          <a:ext cx="5828512" cy="1042522"/>
        </a:xfrm>
        <a:prstGeom prst="homePlate">
          <a:avLst/>
        </a:prstGeom>
        <a:solidFill>
          <a:srgbClr val="74C6C8"/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9723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>
              <a:latin typeface="+mn-lt"/>
            </a:rPr>
            <a:t>Global &amp; </a:t>
          </a:r>
          <a:r>
            <a:rPr lang="es-ES" sz="1800" kern="1200" dirty="0" err="1">
              <a:latin typeface="+mn-lt"/>
            </a:rPr>
            <a:t>transboundary</a:t>
          </a:r>
          <a:r>
            <a:rPr lang="es-ES" sz="1800" kern="1200" dirty="0">
              <a:latin typeface="+mn-lt"/>
            </a:rPr>
            <a:t> </a:t>
          </a:r>
          <a:r>
            <a:rPr lang="es-ES" sz="1800" kern="1200" dirty="0" err="1">
              <a:latin typeface="+mn-lt"/>
            </a:rPr>
            <a:t>environmental</a:t>
          </a:r>
          <a:r>
            <a:rPr lang="es-ES" sz="1800" kern="1200" dirty="0">
              <a:latin typeface="+mn-lt"/>
            </a:rPr>
            <a:t> </a:t>
          </a:r>
          <a:r>
            <a:rPr lang="es-ES" sz="1800" kern="1200" dirty="0" err="1">
              <a:latin typeface="+mn-lt"/>
            </a:rPr>
            <a:t>issue</a:t>
          </a:r>
          <a:endParaRPr lang="es-ES" sz="1800" kern="1200" dirty="0">
            <a:latin typeface="+mn-lt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>
              <a:latin typeface="+mn-lt"/>
            </a:rPr>
            <a:t> Target of </a:t>
          </a:r>
          <a:r>
            <a:rPr lang="es-ES" sz="1800" kern="1200" dirty="0" err="1">
              <a:latin typeface="+mn-lt"/>
            </a:rPr>
            <a:t>international</a:t>
          </a:r>
          <a:r>
            <a:rPr lang="es-ES" sz="1800" kern="1200" dirty="0">
              <a:latin typeface="+mn-lt"/>
            </a:rPr>
            <a:t> &amp; </a:t>
          </a:r>
          <a:r>
            <a:rPr lang="es-ES" sz="1800" kern="1200" dirty="0" err="1">
              <a:latin typeface="+mn-lt"/>
            </a:rPr>
            <a:t>national</a:t>
          </a:r>
          <a:r>
            <a:rPr lang="es-ES" sz="1800" kern="1200" dirty="0">
              <a:latin typeface="+mn-lt"/>
            </a:rPr>
            <a:t> </a:t>
          </a:r>
          <a:r>
            <a:rPr lang="es-ES" sz="1800" kern="1200" dirty="0" err="1">
              <a:latin typeface="+mn-lt"/>
            </a:rPr>
            <a:t>frameworks</a:t>
          </a:r>
          <a:r>
            <a:rPr lang="es-ES" sz="1800" kern="1200" dirty="0">
              <a:latin typeface="+mn-lt"/>
            </a:rPr>
            <a:t> and </a:t>
          </a:r>
          <a:r>
            <a:rPr lang="es-ES" sz="1800" kern="1200" dirty="0" err="1">
              <a:latin typeface="+mn-lt"/>
            </a:rPr>
            <a:t>dedicated</a:t>
          </a:r>
          <a:r>
            <a:rPr lang="es-ES" sz="1800" kern="1200" dirty="0">
              <a:latin typeface="+mn-lt"/>
            </a:rPr>
            <a:t> </a:t>
          </a:r>
          <a:r>
            <a:rPr lang="es-ES" sz="1800" kern="1200" dirty="0" err="1">
              <a:latin typeface="+mn-lt"/>
            </a:rPr>
            <a:t>legislation</a:t>
          </a:r>
          <a:endParaRPr lang="es-ES" sz="1800" kern="1200" dirty="0">
            <a:solidFill>
              <a:sysClr val="window" lastClr="FFFFFF"/>
            </a:solidFill>
            <a:latin typeface="+mn-lt"/>
            <a:ea typeface="+mn-ea"/>
            <a:cs typeface="+mn-cs"/>
          </a:endParaRPr>
        </a:p>
      </dsp:txBody>
      <dsp:txXfrm rot="10800000">
        <a:off x="853685" y="85147"/>
        <a:ext cx="5567882" cy="1042522"/>
      </dsp:txXfrm>
    </dsp:sp>
    <dsp:sp modelId="{4723432B-694E-42BA-8F70-049F2F76BCED}">
      <dsp:nvSpPr>
        <dsp:cNvPr id="0" name=""/>
        <dsp:cNvSpPr/>
      </dsp:nvSpPr>
      <dsp:spPr>
        <a:xfrm>
          <a:off x="309584" y="44874"/>
          <a:ext cx="1042522" cy="1042522"/>
        </a:xfrm>
        <a:prstGeom prst="ellipse">
          <a:avLst/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62E5BDF-4082-470F-B491-D686F4F9F91A}">
      <dsp:nvSpPr>
        <dsp:cNvPr id="0" name=""/>
        <dsp:cNvSpPr/>
      </dsp:nvSpPr>
      <dsp:spPr>
        <a:xfrm rot="10800000">
          <a:off x="1899476" y="1350756"/>
          <a:ext cx="4498587" cy="1042522"/>
        </a:xfrm>
        <a:prstGeom prst="homePlate">
          <a:avLst/>
        </a:prstGeom>
        <a:solidFill>
          <a:srgbClr val="007473"/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7373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9723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err="1">
              <a:latin typeface="+mn-lt"/>
            </a:rPr>
            <a:t>Growth</a:t>
          </a:r>
          <a:r>
            <a:rPr lang="es-ES" sz="1600" kern="1200" dirty="0">
              <a:latin typeface="+mn-lt"/>
            </a:rPr>
            <a:t> and </a:t>
          </a:r>
          <a:r>
            <a:rPr lang="es-ES" sz="1600" kern="1200" dirty="0" err="1">
              <a:latin typeface="+mn-lt"/>
            </a:rPr>
            <a:t>consumption</a:t>
          </a:r>
          <a:r>
            <a:rPr lang="es-ES" sz="1600" kern="1200" dirty="0">
              <a:latin typeface="+mn-lt"/>
            </a:rPr>
            <a:t> </a:t>
          </a:r>
          <a:r>
            <a:rPr lang="es-ES" sz="1600" kern="1200" dirty="0" err="1">
              <a:latin typeface="+mn-lt"/>
            </a:rPr>
            <a:t>habits</a:t>
          </a:r>
          <a:r>
            <a:rPr lang="es-ES" sz="1600" kern="1200" dirty="0">
              <a:latin typeface="+mn-lt"/>
            </a:rPr>
            <a:t>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latin typeface="+mn-lt"/>
            </a:rPr>
            <a:t>Wide overuse of plastic materials</a:t>
          </a:r>
          <a:endParaRPr lang="es-ES" sz="1600" kern="1200" dirty="0">
            <a:latin typeface="+mn-lt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err="1">
              <a:latin typeface="+mn-lt"/>
            </a:rPr>
            <a:t>Inadequate</a:t>
          </a:r>
          <a:r>
            <a:rPr lang="es-ES" sz="1600" kern="1200" dirty="0">
              <a:latin typeface="+mn-lt"/>
            </a:rPr>
            <a:t> </a:t>
          </a:r>
          <a:r>
            <a:rPr lang="es-ES" sz="1600" kern="1200" dirty="0" err="1">
              <a:latin typeface="+mn-lt"/>
            </a:rPr>
            <a:t>waste</a:t>
          </a:r>
          <a:r>
            <a:rPr lang="es-ES" sz="1600" kern="1200" dirty="0">
              <a:latin typeface="+mn-lt"/>
            </a:rPr>
            <a:t> </a:t>
          </a:r>
          <a:r>
            <a:rPr lang="es-ES" sz="1600" kern="1200" dirty="0" err="1">
              <a:latin typeface="+mn-lt"/>
            </a:rPr>
            <a:t>management</a:t>
          </a:r>
          <a:endParaRPr lang="es-ES" sz="1600" kern="1200" dirty="0">
            <a:latin typeface="+mn-lt"/>
          </a:endParaRPr>
        </a:p>
      </dsp:txBody>
      <dsp:txXfrm rot="10800000">
        <a:off x="2160106" y="1350756"/>
        <a:ext cx="4237957" cy="1042522"/>
      </dsp:txXfrm>
    </dsp:sp>
    <dsp:sp modelId="{345CE41B-9956-44EB-84D3-3CCE9CBAA12A}">
      <dsp:nvSpPr>
        <dsp:cNvPr id="0" name=""/>
        <dsp:cNvSpPr/>
      </dsp:nvSpPr>
      <dsp:spPr>
        <a:xfrm>
          <a:off x="1345299" y="1354311"/>
          <a:ext cx="1042522" cy="1042522"/>
        </a:xfrm>
        <a:prstGeom prst="ellipse">
          <a:avLst/>
        </a:prstGeom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89997A8-1923-4834-A862-853AE41DAA1A}">
      <dsp:nvSpPr>
        <dsp:cNvPr id="0" name=""/>
        <dsp:cNvSpPr/>
      </dsp:nvSpPr>
      <dsp:spPr>
        <a:xfrm rot="10800000">
          <a:off x="1592859" y="4131338"/>
          <a:ext cx="5082919" cy="1406216"/>
        </a:xfrm>
        <a:prstGeom prst="homePlate">
          <a:avLst/>
        </a:prstGeom>
        <a:solidFill>
          <a:srgbClr val="005A5F"/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9723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8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 err="1">
              <a:solidFill>
                <a:sysClr val="window" lastClr="FFFFFF"/>
              </a:solidFill>
              <a:latin typeface="+mj-lt"/>
              <a:ea typeface="+mn-ea"/>
              <a:cs typeface="+mn-cs"/>
            </a:rPr>
            <a:t>Ecological</a:t>
          </a:r>
          <a:r>
            <a:rPr lang="es-ES" sz="1800" kern="1200" dirty="0">
              <a:solidFill>
                <a:sysClr val="window" lastClr="FFFFFF"/>
              </a:solidFill>
              <a:latin typeface="+mj-lt"/>
              <a:ea typeface="+mn-ea"/>
              <a:cs typeface="+mn-cs"/>
            </a:rPr>
            <a:t> </a:t>
          </a:r>
        </a:p>
        <a:p>
          <a:pPr lvl="0" algn="l" defTabSz="800100">
            <a:lnSpc>
              <a:spcPct val="8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 err="1">
              <a:solidFill>
                <a:sysClr val="window" lastClr="FFFFFF"/>
              </a:solidFill>
              <a:latin typeface="+mj-lt"/>
              <a:ea typeface="+mn-ea"/>
              <a:cs typeface="+mn-cs"/>
            </a:rPr>
            <a:t>Economic</a:t>
          </a:r>
          <a:r>
            <a:rPr lang="es-ES" sz="1800" kern="1200" dirty="0">
              <a:solidFill>
                <a:sysClr val="window" lastClr="FFFFFF"/>
              </a:solidFill>
              <a:latin typeface="+mj-lt"/>
              <a:ea typeface="+mn-ea"/>
              <a:cs typeface="+mn-cs"/>
            </a:rPr>
            <a:t> </a:t>
          </a:r>
        </a:p>
        <a:p>
          <a:pPr lvl="0" algn="l" defTabSz="800100">
            <a:lnSpc>
              <a:spcPct val="8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 err="1">
              <a:solidFill>
                <a:sysClr val="window" lastClr="FFFFFF"/>
              </a:solidFill>
              <a:latin typeface="+mj-lt"/>
              <a:ea typeface="+mn-ea"/>
              <a:cs typeface="+mn-cs"/>
            </a:rPr>
            <a:t>Maritime</a:t>
          </a:r>
          <a:r>
            <a:rPr lang="es-ES" sz="1800" kern="1200" dirty="0">
              <a:solidFill>
                <a:sysClr val="window" lastClr="FFFFFF"/>
              </a:solidFill>
              <a:latin typeface="+mj-lt"/>
              <a:ea typeface="+mn-ea"/>
              <a:cs typeface="+mn-cs"/>
            </a:rPr>
            <a:t> safety </a:t>
          </a:r>
          <a:r>
            <a:rPr lang="es-ES" sz="1800" kern="1200" dirty="0" err="1">
              <a:solidFill>
                <a:sysClr val="window" lastClr="FFFFFF"/>
              </a:solidFill>
              <a:latin typeface="+mj-lt"/>
              <a:ea typeface="+mn-ea"/>
              <a:cs typeface="+mn-cs"/>
            </a:rPr>
            <a:t>issues</a:t>
          </a:r>
          <a:endParaRPr lang="es-ES" sz="1800" kern="1200" dirty="0">
            <a:solidFill>
              <a:sysClr val="window" lastClr="FFFFFF"/>
            </a:solidFill>
            <a:latin typeface="+mj-lt"/>
            <a:ea typeface="+mn-ea"/>
            <a:cs typeface="+mn-cs"/>
          </a:endParaRPr>
        </a:p>
        <a:p>
          <a:pPr lvl="0" algn="l" defTabSz="800100">
            <a:lnSpc>
              <a:spcPct val="8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>
              <a:solidFill>
                <a:sysClr val="window" lastClr="FFFFFF"/>
              </a:solidFill>
              <a:latin typeface="+mj-lt"/>
              <a:ea typeface="+mn-ea"/>
              <a:cs typeface="+mn-cs"/>
            </a:rPr>
            <a:t>Human </a:t>
          </a:r>
          <a:r>
            <a:rPr lang="es-ES" sz="1800" kern="1200" dirty="0" err="1">
              <a:solidFill>
                <a:sysClr val="window" lastClr="FFFFFF"/>
              </a:solidFill>
              <a:latin typeface="+mj-lt"/>
              <a:ea typeface="+mn-ea"/>
              <a:cs typeface="+mn-cs"/>
            </a:rPr>
            <a:t>health</a:t>
          </a:r>
          <a:r>
            <a:rPr lang="es-ES" sz="1800" kern="1200" dirty="0">
              <a:solidFill>
                <a:sysClr val="window" lastClr="FFFFFF"/>
              </a:solidFill>
              <a:latin typeface="+mj-lt"/>
              <a:ea typeface="+mn-ea"/>
              <a:cs typeface="+mn-cs"/>
            </a:rPr>
            <a:t> </a:t>
          </a:r>
          <a:r>
            <a:rPr lang="es-ES" sz="1800" kern="1200" dirty="0" err="1">
              <a:solidFill>
                <a:sysClr val="window" lastClr="FFFFFF"/>
              </a:solidFill>
              <a:latin typeface="+mj-lt"/>
              <a:ea typeface="+mn-ea"/>
              <a:cs typeface="+mn-cs"/>
            </a:rPr>
            <a:t>concerns</a:t>
          </a:r>
          <a:endParaRPr lang="en-GB" sz="1800" kern="1200" dirty="0">
            <a:solidFill>
              <a:sysClr val="window" lastClr="FFFFFF"/>
            </a:solidFill>
            <a:latin typeface="+mj-lt"/>
            <a:ea typeface="+mn-ea"/>
            <a:cs typeface="+mn-cs"/>
          </a:endParaRPr>
        </a:p>
      </dsp:txBody>
      <dsp:txXfrm rot="10800000">
        <a:off x="1944413" y="4131338"/>
        <a:ext cx="4731365" cy="1406216"/>
      </dsp:txXfrm>
    </dsp:sp>
    <dsp:sp modelId="{63056BFE-21C9-44FB-9877-98B27565BA2F}">
      <dsp:nvSpPr>
        <dsp:cNvPr id="0" name=""/>
        <dsp:cNvSpPr/>
      </dsp:nvSpPr>
      <dsp:spPr>
        <a:xfrm>
          <a:off x="486422" y="4312878"/>
          <a:ext cx="1126174" cy="1043137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l="-2000" r="-2000"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7DBD825-43E8-4244-A8FD-DBC846AE6BBA}">
      <dsp:nvSpPr>
        <dsp:cNvPr id="0" name=""/>
        <dsp:cNvSpPr/>
      </dsp:nvSpPr>
      <dsp:spPr>
        <a:xfrm rot="10800000">
          <a:off x="2154509" y="2583492"/>
          <a:ext cx="4404463" cy="1307135"/>
        </a:xfrm>
        <a:prstGeom prst="homePlate">
          <a:avLst/>
        </a:prstGeom>
        <a:solidFill>
          <a:srgbClr val="002D3A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9723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4.8-12.7 </a:t>
          </a:r>
          <a:r>
            <a:rPr lang="es-ES" sz="1800" kern="12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millions</a:t>
          </a:r>
          <a:r>
            <a:rPr lang="es-ES" sz="1800" kern="12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kern="12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Tons</a:t>
          </a:r>
          <a:r>
            <a:rPr lang="es-ES" sz="1800" kern="12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/</a:t>
          </a:r>
          <a:r>
            <a:rPr lang="es-ES" sz="1800" kern="12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year</a:t>
          </a:r>
          <a:r>
            <a:rPr lang="es-ES" sz="1800" kern="12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kern="12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plastic</a:t>
          </a:r>
          <a:r>
            <a:rPr lang="es-ES" sz="1800" kern="12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kern="12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waste</a:t>
          </a:r>
          <a:r>
            <a:rPr lang="es-ES" sz="1800" kern="12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kern="12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entering</a:t>
          </a:r>
          <a:r>
            <a:rPr lang="es-ES" sz="1800" kern="12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kern="12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the</a:t>
          </a:r>
          <a:r>
            <a:rPr lang="es-ES" sz="1800" kern="12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sea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Most</a:t>
          </a:r>
          <a:r>
            <a:rPr lang="es-ES" sz="1800" kern="12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kern="12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from</a:t>
          </a:r>
          <a:r>
            <a:rPr lang="es-ES" sz="1800" kern="12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kern="12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land</a:t>
          </a:r>
          <a:r>
            <a:rPr lang="es-ES" sz="1800" kern="12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kern="12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based</a:t>
          </a:r>
          <a:r>
            <a:rPr lang="es-ES" sz="1800" kern="1200" dirty="0">
              <a:solidFill>
                <a:sysClr val="window" lastClr="FFFFFF"/>
              </a:solidFill>
              <a:latin typeface="+mn-lt"/>
              <a:ea typeface="+mn-ea"/>
              <a:cs typeface="+mn-cs"/>
            </a:rPr>
            <a:t> </a:t>
          </a:r>
          <a:r>
            <a:rPr lang="es-ES" sz="1800" kern="1200" dirty="0" err="1">
              <a:solidFill>
                <a:sysClr val="window" lastClr="FFFFFF"/>
              </a:solidFill>
              <a:latin typeface="+mn-lt"/>
              <a:ea typeface="+mn-ea"/>
              <a:cs typeface="+mn-cs"/>
            </a:rPr>
            <a:t>sources</a:t>
          </a:r>
          <a:endParaRPr lang="es-ES" sz="1800" kern="1200" dirty="0">
            <a:solidFill>
              <a:sysClr val="window" lastClr="FFFFFF"/>
            </a:solidFill>
            <a:latin typeface="+mn-lt"/>
            <a:ea typeface="+mn-ea"/>
            <a:cs typeface="+mn-cs"/>
          </a:endParaRPr>
        </a:p>
      </dsp:txBody>
      <dsp:txXfrm rot="10800000">
        <a:off x="2481293" y="2583492"/>
        <a:ext cx="4077679" cy="1307135"/>
      </dsp:txXfrm>
    </dsp:sp>
    <dsp:sp modelId="{B8342CF7-3B5C-4487-9DA9-0A092906B9C9}">
      <dsp:nvSpPr>
        <dsp:cNvPr id="0" name=""/>
        <dsp:cNvSpPr/>
      </dsp:nvSpPr>
      <dsp:spPr>
        <a:xfrm>
          <a:off x="1058001" y="2766944"/>
          <a:ext cx="1042522" cy="1042522"/>
        </a:xfrm>
        <a:prstGeom prst="ellipse">
          <a:avLst/>
        </a:prstGeom>
        <a:blipFill dpi="0"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D171E0-93AC-AF44-A321-069BE4CE407B}" type="datetimeFigureOut">
              <a:rPr lang="es-ES_tradnl" smtClean="0"/>
              <a:pPr/>
              <a:t>03/11/2022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24089B-D706-724A-A3E7-1B502015EB4A}" type="slidenum">
              <a:rPr lang="es-ES_tradnl" smtClean="0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0915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35090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2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68862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3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9825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3403749"/>
          </a:xfrm>
        </p:spPr>
        <p:txBody>
          <a:bodyPr/>
          <a:lstStyle/>
          <a:p>
            <a:r>
              <a:rPr lang="en-GB" sz="1000" dirty="0"/>
              <a:t>. </a:t>
            </a:r>
            <a:endParaRPr lang="es-E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532427-E186-4714-8C85-D86B183132CD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32165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3403749"/>
          </a:xfrm>
        </p:spPr>
        <p:txBody>
          <a:bodyPr/>
          <a:lstStyle/>
          <a:p>
            <a:r>
              <a:rPr lang="en-GB" sz="1000" dirty="0"/>
              <a:t>. </a:t>
            </a:r>
            <a:endParaRPr lang="es-E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532427-E186-4714-8C85-D86B183132CD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24470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3403749"/>
          </a:xfrm>
        </p:spPr>
        <p:txBody>
          <a:bodyPr/>
          <a:lstStyle/>
          <a:p>
            <a:r>
              <a:rPr lang="en-GB" sz="1000" dirty="0"/>
              <a:t>. </a:t>
            </a:r>
            <a:endParaRPr lang="es-E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532427-E186-4714-8C85-D86B183132CD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550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3403749"/>
          </a:xfrm>
        </p:spPr>
        <p:txBody>
          <a:bodyPr/>
          <a:lstStyle/>
          <a:p>
            <a:r>
              <a:rPr lang="en-GB" sz="1000" dirty="0"/>
              <a:t>. </a:t>
            </a:r>
            <a:endParaRPr lang="es-E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532427-E186-4714-8C85-D86B183132CD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7754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3403749"/>
          </a:xfrm>
        </p:spPr>
        <p:txBody>
          <a:bodyPr/>
          <a:lstStyle/>
          <a:p>
            <a:r>
              <a:rPr lang="en-GB" sz="1000" dirty="0"/>
              <a:t>. </a:t>
            </a:r>
            <a:endParaRPr lang="es-E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532427-E186-4714-8C85-D86B183132CD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6874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9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55938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n Atlantic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8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_tradnl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910287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8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_tradnl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804568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8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709913"/>
          </a:xfrm>
          <a:prstGeom prst="rect">
            <a:avLst/>
          </a:prstGeom>
        </p:spPr>
        <p:txBody>
          <a:bodyPr/>
          <a:lstStyle>
            <a:lvl1pPr>
              <a:defRPr b="1" i="0" baseline="0">
                <a:solidFill>
                  <a:srgbClr val="004651"/>
                </a:solidFill>
              </a:defRPr>
            </a:lvl1pPr>
          </a:lstStyle>
          <a:p>
            <a:r>
              <a:rPr lang="es-ES_tradnl" dirty="0" err="1"/>
              <a:t>Index</a:t>
            </a:r>
            <a:endParaRPr lang="es-ES_tradnl" dirty="0"/>
          </a:p>
        </p:txBody>
      </p:sp>
      <p:sp>
        <p:nvSpPr>
          <p:cNvPr id="7" name="Marcador de texto 2"/>
          <p:cNvSpPr>
            <a:spLocks noGrp="1"/>
          </p:cNvSpPr>
          <p:nvPr>
            <p:ph idx="10" hasCustomPrompt="1"/>
          </p:nvPr>
        </p:nvSpPr>
        <p:spPr>
          <a:xfrm>
            <a:off x="838200" y="125721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rgbClr val="004651"/>
                </a:solidFill>
              </a:defRPr>
            </a:lvl1pPr>
            <a:lvl2pPr>
              <a:defRPr>
                <a:solidFill>
                  <a:srgbClr val="004651"/>
                </a:solidFill>
              </a:defRPr>
            </a:lvl2pPr>
            <a:lvl3pPr>
              <a:defRPr>
                <a:solidFill>
                  <a:srgbClr val="004651"/>
                </a:solidFill>
              </a:defRPr>
            </a:lvl3pPr>
            <a:lvl4pPr>
              <a:defRPr>
                <a:solidFill>
                  <a:srgbClr val="004651"/>
                </a:solidFill>
              </a:defRPr>
            </a:lvl4pPr>
            <a:lvl5pPr>
              <a:defRPr>
                <a:solidFill>
                  <a:srgbClr val="004651"/>
                </a:solidFill>
              </a:defRPr>
            </a:lvl5pPr>
          </a:lstStyle>
          <a:p>
            <a:pPr algn="justLow">
              <a:lnSpc>
                <a:spcPct val="80000"/>
              </a:lnSpc>
            </a:pPr>
            <a:r>
              <a:rPr lang="en-US" altLang="es-ES" sz="2600" dirty="0">
                <a:solidFill>
                  <a:schemeClr val="tx2">
                    <a:lumMod val="75000"/>
                  </a:schemeClr>
                </a:solidFill>
              </a:rPr>
              <a:t>1.	Objective of the WP and partners involved</a:t>
            </a:r>
          </a:p>
          <a:p>
            <a:pPr algn="justLow">
              <a:lnSpc>
                <a:spcPct val="80000"/>
              </a:lnSpc>
              <a:buFont typeface="Arial" panose="020B0604020202020204" pitchFamily="34" charset="0"/>
              <a:buAutoNum type="arabicPeriod" startAt="2"/>
            </a:pPr>
            <a:r>
              <a:rPr lang="en-US" altLang="es-ES" sz="2600" dirty="0">
                <a:solidFill>
                  <a:schemeClr val="tx2">
                    <a:lumMod val="75000"/>
                  </a:schemeClr>
                </a:solidFill>
              </a:rPr>
              <a:t>     Actions</a:t>
            </a:r>
            <a:r>
              <a:rPr lang="en-US" altLang="es-ES" sz="2200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lvl="1" algn="justLow">
              <a:lnSpc>
                <a:spcPct val="80000"/>
              </a:lnSpc>
              <a:buFont typeface="Arial" panose="020B0604020202020204" pitchFamily="34" charset="0"/>
              <a:buAutoNum type="alphaLcPeriod"/>
            </a:pPr>
            <a:r>
              <a:rPr lang="en-US" altLang="es-ES" sz="2400" dirty="0">
                <a:solidFill>
                  <a:schemeClr val="tx2">
                    <a:lumMod val="75000"/>
                  </a:schemeClr>
                </a:solidFill>
              </a:rPr>
              <a:t>Actions overview</a:t>
            </a:r>
          </a:p>
          <a:p>
            <a:pPr lvl="1" algn="justLow">
              <a:lnSpc>
                <a:spcPct val="80000"/>
              </a:lnSpc>
              <a:buFont typeface="Arial" panose="020B0604020202020204" pitchFamily="34" charset="0"/>
              <a:buAutoNum type="alphaLcPeriod"/>
            </a:pPr>
            <a:r>
              <a:rPr lang="en-US" altLang="es-ES" sz="2400" dirty="0">
                <a:solidFill>
                  <a:schemeClr val="tx2">
                    <a:lumMod val="75000"/>
                  </a:schemeClr>
                </a:solidFill>
              </a:rPr>
              <a:t>Actions factsheets</a:t>
            </a:r>
          </a:p>
          <a:p>
            <a:pPr lvl="2" algn="justLow">
              <a:lnSpc>
                <a:spcPct val="80000"/>
              </a:lnSpc>
              <a:buFont typeface="+mj-lt"/>
              <a:buAutoNum type="alphaLcPeriod"/>
            </a:pPr>
            <a:r>
              <a:rPr lang="en-US" altLang="es-ES" sz="2000" dirty="0">
                <a:solidFill>
                  <a:schemeClr val="tx2">
                    <a:lumMod val="75000"/>
                  </a:schemeClr>
                </a:solidFill>
              </a:rPr>
              <a:t>Brief description</a:t>
            </a:r>
          </a:p>
          <a:p>
            <a:pPr lvl="2" algn="justLow">
              <a:lnSpc>
                <a:spcPct val="80000"/>
              </a:lnSpc>
              <a:buFont typeface="+mj-lt"/>
              <a:buAutoNum type="alphaLcPeriod"/>
            </a:pPr>
            <a:r>
              <a:rPr lang="en-US" altLang="es-ES" sz="2000" dirty="0">
                <a:solidFill>
                  <a:schemeClr val="tx2">
                    <a:lumMod val="75000"/>
                  </a:schemeClr>
                </a:solidFill>
              </a:rPr>
              <a:t>Sub-actions breakdown</a:t>
            </a:r>
          </a:p>
          <a:p>
            <a:pPr lvl="2" algn="justLow">
              <a:lnSpc>
                <a:spcPct val="80000"/>
              </a:lnSpc>
              <a:buFont typeface="+mj-lt"/>
              <a:buAutoNum type="alphaLcPeriod"/>
            </a:pPr>
            <a:r>
              <a:rPr lang="en-US" altLang="es-ES" sz="2000" dirty="0">
                <a:solidFill>
                  <a:schemeClr val="tx2">
                    <a:lumMod val="75000"/>
                  </a:schemeClr>
                </a:solidFill>
              </a:rPr>
              <a:t>Partner(s) in charge</a:t>
            </a:r>
          </a:p>
          <a:p>
            <a:pPr lvl="2" algn="justLow">
              <a:lnSpc>
                <a:spcPct val="80000"/>
              </a:lnSpc>
              <a:buFont typeface="+mj-lt"/>
              <a:buAutoNum type="alphaLcPeriod"/>
            </a:pPr>
            <a:r>
              <a:rPr lang="en-US" altLang="es-ES" sz="2000" dirty="0">
                <a:solidFill>
                  <a:schemeClr val="tx2">
                    <a:lumMod val="75000"/>
                  </a:schemeClr>
                </a:solidFill>
              </a:rPr>
              <a:t>Relation with other actions or WP (if any)</a:t>
            </a:r>
          </a:p>
          <a:p>
            <a:pPr lvl="2" algn="justLow">
              <a:lnSpc>
                <a:spcPct val="80000"/>
              </a:lnSpc>
              <a:buFont typeface="+mj-lt"/>
              <a:buAutoNum type="alphaLcPeriod"/>
            </a:pPr>
            <a:r>
              <a:rPr lang="en-US" altLang="es-ES" sz="2000" dirty="0">
                <a:solidFill>
                  <a:schemeClr val="tx2">
                    <a:lumMod val="75000"/>
                  </a:schemeClr>
                </a:solidFill>
              </a:rPr>
              <a:t>Deliverable(s) &amp; deadlines</a:t>
            </a:r>
          </a:p>
          <a:p>
            <a:pPr algn="justLow">
              <a:lnSpc>
                <a:spcPct val="80000"/>
              </a:lnSpc>
            </a:pPr>
            <a:r>
              <a:rPr lang="en-US" altLang="es-ES" sz="2600" dirty="0">
                <a:solidFill>
                  <a:schemeClr val="tx2">
                    <a:lumMod val="75000"/>
                  </a:schemeClr>
                </a:solidFill>
              </a:rPr>
              <a:t>3.	Key actions for November 2017 - May 2018</a:t>
            </a:r>
          </a:p>
        </p:txBody>
      </p:sp>
    </p:spTree>
    <p:extLst>
      <p:ext uri="{BB962C8B-B14F-4D97-AF65-F5344CB8AC3E}">
        <p14:creationId xmlns:p14="http://schemas.microsoft.com/office/powerpoint/2010/main" val="1824746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n Atlantic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8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_tradnl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436529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8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_tradnl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2818199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8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709913"/>
          </a:xfrm>
          <a:prstGeom prst="rect">
            <a:avLst/>
          </a:prstGeom>
        </p:spPr>
        <p:txBody>
          <a:bodyPr/>
          <a:lstStyle>
            <a:lvl1pPr>
              <a:defRPr b="1" i="0" baseline="0">
                <a:solidFill>
                  <a:srgbClr val="004651"/>
                </a:solidFill>
              </a:defRPr>
            </a:lvl1pPr>
          </a:lstStyle>
          <a:p>
            <a:r>
              <a:rPr lang="es-ES_tradnl" dirty="0" err="1"/>
              <a:t>Index</a:t>
            </a:r>
            <a:endParaRPr lang="es-ES_tradnl" dirty="0"/>
          </a:p>
        </p:txBody>
      </p:sp>
      <p:sp>
        <p:nvSpPr>
          <p:cNvPr id="7" name="Marcador de texto 2"/>
          <p:cNvSpPr>
            <a:spLocks noGrp="1"/>
          </p:cNvSpPr>
          <p:nvPr>
            <p:ph idx="10" hasCustomPrompt="1"/>
          </p:nvPr>
        </p:nvSpPr>
        <p:spPr>
          <a:xfrm>
            <a:off x="838200" y="125721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rgbClr val="004651"/>
                </a:solidFill>
              </a:defRPr>
            </a:lvl1pPr>
            <a:lvl2pPr>
              <a:defRPr>
                <a:solidFill>
                  <a:srgbClr val="004651"/>
                </a:solidFill>
              </a:defRPr>
            </a:lvl2pPr>
            <a:lvl3pPr>
              <a:defRPr>
                <a:solidFill>
                  <a:srgbClr val="004651"/>
                </a:solidFill>
              </a:defRPr>
            </a:lvl3pPr>
            <a:lvl4pPr>
              <a:defRPr>
                <a:solidFill>
                  <a:srgbClr val="004651"/>
                </a:solidFill>
              </a:defRPr>
            </a:lvl4pPr>
            <a:lvl5pPr>
              <a:defRPr>
                <a:solidFill>
                  <a:srgbClr val="004651"/>
                </a:solidFill>
              </a:defRPr>
            </a:lvl5pPr>
          </a:lstStyle>
          <a:p>
            <a:pPr algn="justLow">
              <a:lnSpc>
                <a:spcPct val="80000"/>
              </a:lnSpc>
            </a:pPr>
            <a:r>
              <a:rPr lang="en-US" altLang="es-ES" sz="2600" dirty="0">
                <a:solidFill>
                  <a:schemeClr val="tx2">
                    <a:lumMod val="75000"/>
                  </a:schemeClr>
                </a:solidFill>
              </a:rPr>
              <a:t>1.	Objective of the WP and partners involved</a:t>
            </a:r>
          </a:p>
          <a:p>
            <a:pPr algn="justLow">
              <a:lnSpc>
                <a:spcPct val="80000"/>
              </a:lnSpc>
              <a:buFont typeface="Arial" panose="020B0604020202020204" pitchFamily="34" charset="0"/>
              <a:buAutoNum type="arabicPeriod" startAt="2"/>
            </a:pPr>
            <a:r>
              <a:rPr lang="en-US" altLang="es-ES" sz="2600" dirty="0">
                <a:solidFill>
                  <a:schemeClr val="tx2">
                    <a:lumMod val="75000"/>
                  </a:schemeClr>
                </a:solidFill>
              </a:rPr>
              <a:t>     Actions</a:t>
            </a:r>
            <a:r>
              <a:rPr lang="en-US" altLang="es-ES" sz="2200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lvl="1" algn="justLow">
              <a:lnSpc>
                <a:spcPct val="80000"/>
              </a:lnSpc>
              <a:buFont typeface="Arial" panose="020B0604020202020204" pitchFamily="34" charset="0"/>
              <a:buAutoNum type="alphaLcPeriod"/>
            </a:pPr>
            <a:r>
              <a:rPr lang="en-US" altLang="es-ES" sz="2400" dirty="0">
                <a:solidFill>
                  <a:schemeClr val="tx2">
                    <a:lumMod val="75000"/>
                  </a:schemeClr>
                </a:solidFill>
              </a:rPr>
              <a:t>Actions overview</a:t>
            </a:r>
          </a:p>
          <a:p>
            <a:pPr lvl="1" algn="justLow">
              <a:lnSpc>
                <a:spcPct val="80000"/>
              </a:lnSpc>
              <a:buFont typeface="Arial" panose="020B0604020202020204" pitchFamily="34" charset="0"/>
              <a:buAutoNum type="alphaLcPeriod"/>
            </a:pPr>
            <a:r>
              <a:rPr lang="en-US" altLang="es-ES" sz="2400" dirty="0">
                <a:solidFill>
                  <a:schemeClr val="tx2">
                    <a:lumMod val="75000"/>
                  </a:schemeClr>
                </a:solidFill>
              </a:rPr>
              <a:t>Actions factsheets</a:t>
            </a:r>
          </a:p>
          <a:p>
            <a:pPr lvl="2" algn="justLow">
              <a:lnSpc>
                <a:spcPct val="80000"/>
              </a:lnSpc>
              <a:buFont typeface="+mj-lt"/>
              <a:buAutoNum type="alphaLcPeriod"/>
            </a:pPr>
            <a:r>
              <a:rPr lang="en-US" altLang="es-ES" sz="2000" dirty="0">
                <a:solidFill>
                  <a:schemeClr val="tx2">
                    <a:lumMod val="75000"/>
                  </a:schemeClr>
                </a:solidFill>
              </a:rPr>
              <a:t>Brief description</a:t>
            </a:r>
          </a:p>
          <a:p>
            <a:pPr lvl="2" algn="justLow">
              <a:lnSpc>
                <a:spcPct val="80000"/>
              </a:lnSpc>
              <a:buFont typeface="+mj-lt"/>
              <a:buAutoNum type="alphaLcPeriod"/>
            </a:pPr>
            <a:r>
              <a:rPr lang="en-US" altLang="es-ES" sz="2000" dirty="0">
                <a:solidFill>
                  <a:schemeClr val="tx2">
                    <a:lumMod val="75000"/>
                  </a:schemeClr>
                </a:solidFill>
              </a:rPr>
              <a:t>Sub-actions breakdown</a:t>
            </a:r>
          </a:p>
          <a:p>
            <a:pPr lvl="2" algn="justLow">
              <a:lnSpc>
                <a:spcPct val="80000"/>
              </a:lnSpc>
              <a:buFont typeface="+mj-lt"/>
              <a:buAutoNum type="alphaLcPeriod"/>
            </a:pPr>
            <a:r>
              <a:rPr lang="en-US" altLang="es-ES" sz="2000" dirty="0">
                <a:solidFill>
                  <a:schemeClr val="tx2">
                    <a:lumMod val="75000"/>
                  </a:schemeClr>
                </a:solidFill>
              </a:rPr>
              <a:t>Partner(s) in charge</a:t>
            </a:r>
          </a:p>
          <a:p>
            <a:pPr lvl="2" algn="justLow">
              <a:lnSpc>
                <a:spcPct val="80000"/>
              </a:lnSpc>
              <a:buFont typeface="+mj-lt"/>
              <a:buAutoNum type="alphaLcPeriod"/>
            </a:pPr>
            <a:r>
              <a:rPr lang="en-US" altLang="es-ES" sz="2000" dirty="0">
                <a:solidFill>
                  <a:schemeClr val="tx2">
                    <a:lumMod val="75000"/>
                  </a:schemeClr>
                </a:solidFill>
              </a:rPr>
              <a:t>Relation with other actions or WP (if any)</a:t>
            </a:r>
          </a:p>
          <a:p>
            <a:pPr lvl="2" algn="justLow">
              <a:lnSpc>
                <a:spcPct val="80000"/>
              </a:lnSpc>
              <a:buFont typeface="+mj-lt"/>
              <a:buAutoNum type="alphaLcPeriod"/>
            </a:pPr>
            <a:r>
              <a:rPr lang="en-US" altLang="es-ES" sz="2000" dirty="0">
                <a:solidFill>
                  <a:schemeClr val="tx2">
                    <a:lumMod val="75000"/>
                  </a:schemeClr>
                </a:solidFill>
              </a:rPr>
              <a:t>Deliverable(s) &amp; deadlines</a:t>
            </a:r>
          </a:p>
          <a:p>
            <a:pPr algn="justLow">
              <a:lnSpc>
                <a:spcPct val="80000"/>
              </a:lnSpc>
            </a:pPr>
            <a:r>
              <a:rPr lang="en-US" altLang="es-ES" sz="2600" dirty="0">
                <a:solidFill>
                  <a:schemeClr val="tx2">
                    <a:lumMod val="75000"/>
                  </a:schemeClr>
                </a:solidFill>
              </a:rPr>
              <a:t>3.	Key actions for November 2017 - May 2018</a:t>
            </a:r>
          </a:p>
        </p:txBody>
      </p:sp>
    </p:spTree>
    <p:extLst>
      <p:ext uri="{BB962C8B-B14F-4D97-AF65-F5344CB8AC3E}">
        <p14:creationId xmlns:p14="http://schemas.microsoft.com/office/powerpoint/2010/main" val="2299431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15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1269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cleanatlantic@cetmar.org" TargetMode="External"/><Relationship Id="rId5" Type="http://schemas.openxmlformats.org/officeDocument/2006/relationships/hyperlink" Target="mailto:mfernandez@cetmar.org" TargetMode="Externa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1915427" y="2117557"/>
            <a:ext cx="8441356" cy="128016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2013060" y="2274332"/>
            <a:ext cx="85362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The </a:t>
            </a:r>
            <a:r>
              <a:rPr lang="en-US" sz="2800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CleanAtlantic</a:t>
            </a:r>
            <a:r>
              <a:rPr lang="en-US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approach: </a:t>
            </a:r>
          </a:p>
          <a:p>
            <a:pPr algn="ctr"/>
            <a:r>
              <a:rPr lang="en-US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Tackling marine litter </a:t>
            </a:r>
          </a:p>
          <a:p>
            <a:pPr algn="ctr"/>
            <a:r>
              <a:rPr lang="en-US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through regional collaboration</a:t>
            </a:r>
          </a:p>
          <a:p>
            <a:pPr algn="ctr"/>
            <a:endParaRPr lang="en-US" sz="28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Workshop on Impact of Marine Litter in Tourism</a:t>
            </a:r>
          </a:p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Funchal, 4</a:t>
            </a:r>
            <a:r>
              <a:rPr lang="en-US" sz="2800" baseline="30000" dirty="0">
                <a:solidFill>
                  <a:schemeClr val="accent1">
                    <a:lumMod val="75000"/>
                  </a:schemeClr>
                </a:solidFill>
              </a:rPr>
              <a:t>st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 November 2022 </a:t>
            </a:r>
            <a:endParaRPr lang="es-ES" sz="28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es-ES" sz="28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98383" y="6044665"/>
            <a:ext cx="3994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FFFFFF"/>
                </a:solidFill>
              </a:rPr>
              <a:t>Marisa Fernández, CETMAR</a:t>
            </a:r>
          </a:p>
          <a:p>
            <a:r>
              <a:rPr lang="es-ES" dirty="0" err="1">
                <a:solidFill>
                  <a:srgbClr val="FFFFFF"/>
                </a:solidFill>
              </a:rPr>
              <a:t>CleanAtlantic</a:t>
            </a:r>
            <a:r>
              <a:rPr lang="es-ES" dirty="0">
                <a:solidFill>
                  <a:srgbClr val="FFFFFF"/>
                </a:solidFill>
              </a:rPr>
              <a:t> </a:t>
            </a:r>
            <a:r>
              <a:rPr lang="es-ES" dirty="0" err="1">
                <a:solidFill>
                  <a:srgbClr val="FFFFFF"/>
                </a:solidFill>
              </a:rPr>
              <a:t>project</a:t>
            </a:r>
            <a:r>
              <a:rPr lang="es-ES" dirty="0">
                <a:solidFill>
                  <a:srgbClr val="FFFFFF"/>
                </a:solidFill>
              </a:rPr>
              <a:t> leader</a:t>
            </a:r>
          </a:p>
        </p:txBody>
      </p:sp>
    </p:spTree>
    <p:extLst>
      <p:ext uri="{BB962C8B-B14F-4D97-AF65-F5344CB8AC3E}">
        <p14:creationId xmlns:p14="http://schemas.microsoft.com/office/powerpoint/2010/main" val="207421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225137" y="198870"/>
            <a:ext cx="10515600" cy="709913"/>
          </a:xfrm>
        </p:spPr>
        <p:txBody>
          <a:bodyPr/>
          <a:lstStyle/>
          <a:p>
            <a:r>
              <a:rPr lang="es-ES_tradnl" sz="3200" dirty="0" err="1"/>
              <a:t>The</a:t>
            </a:r>
            <a:r>
              <a:rPr lang="es-ES_tradnl" sz="3200" dirty="0"/>
              <a:t> </a:t>
            </a:r>
            <a:r>
              <a:rPr lang="es-ES_tradnl" sz="3200" dirty="0" err="1"/>
              <a:t>challenge</a:t>
            </a:r>
            <a:r>
              <a:rPr lang="es-ES_tradnl" sz="3200" dirty="0"/>
              <a:t> of marine </a:t>
            </a:r>
            <a:r>
              <a:rPr lang="es-ES_tradnl" sz="3200" dirty="0" err="1"/>
              <a:t>litter</a:t>
            </a:r>
            <a:endParaRPr lang="es-ES_tradnl" sz="3200" dirty="0"/>
          </a:p>
        </p:txBody>
      </p:sp>
      <p:cxnSp>
        <p:nvCxnSpPr>
          <p:cNvPr id="5" name="4 Conector recto"/>
          <p:cNvCxnSpPr/>
          <p:nvPr/>
        </p:nvCxnSpPr>
        <p:spPr>
          <a:xfrm>
            <a:off x="225137" y="786214"/>
            <a:ext cx="11797144" cy="0"/>
          </a:xfrm>
          <a:prstGeom prst="line">
            <a:avLst/>
          </a:prstGeom>
          <a:ln w="57150" cap="rnd" cmpd="dbl">
            <a:solidFill>
              <a:srgbClr val="0046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Diagram 5">
            <a:extLst>
              <a:ext uri="{FF2B5EF4-FFF2-40B4-BE49-F238E27FC236}">
                <a16:creationId xmlns:a16="http://schemas.microsoft.com/office/drawing/2014/main" xmlns="" id="{3993CF08-575E-4866-B637-A4AADD12A307}"/>
              </a:ext>
            </a:extLst>
          </p:cNvPr>
          <p:cNvGraphicFramePr/>
          <p:nvPr/>
        </p:nvGraphicFramePr>
        <p:xfrm>
          <a:off x="1508206" y="908784"/>
          <a:ext cx="8181503" cy="5733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0" y="1389238"/>
            <a:ext cx="2090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DIMENSION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1457262" y="2602465"/>
            <a:ext cx="2090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>
              <a:defRPr sz="2400"/>
            </a:lvl1pPr>
          </a:lstStyle>
          <a:p>
            <a:r>
              <a:rPr lang="es-ES" dirty="0"/>
              <a:t>CAUSES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457178" y="5428733"/>
            <a:ext cx="2090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_tradnl"/>
            </a:defPPr>
            <a:lvl1pPr>
              <a:defRPr sz="2400"/>
            </a:lvl1pPr>
          </a:lstStyle>
          <a:p>
            <a:r>
              <a:rPr lang="es-ES" dirty="0"/>
              <a:t>IMPACTS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380014" y="3846174"/>
            <a:ext cx="2328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latin typeface="+mj-lt"/>
              </a:rPr>
              <a:t>ABUNDANCE &amp; ORIGIN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xmlns="" id="{DD3C92E4-E4FE-4C1E-B4EE-DBD8D2220964}"/>
              </a:ext>
            </a:extLst>
          </p:cNvPr>
          <p:cNvSpPr txBox="1"/>
          <p:nvPr/>
        </p:nvSpPr>
        <p:spPr>
          <a:xfrm>
            <a:off x="8334376" y="1281976"/>
            <a:ext cx="3549564" cy="466724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spcAft>
                <a:spcPts val="1200"/>
              </a:spcAft>
            </a:pPr>
            <a:r>
              <a:rPr lang="es-ES" b="1" dirty="0" err="1" smtClean="0">
                <a:solidFill>
                  <a:schemeClr val="bg1">
                    <a:lumMod val="10000"/>
                  </a:schemeClr>
                </a:solidFill>
              </a:rPr>
              <a:t>Multi-stakeholder</a:t>
            </a:r>
            <a:r>
              <a:rPr lang="es-ES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s-ES" b="1" dirty="0" err="1" smtClean="0">
                <a:solidFill>
                  <a:schemeClr val="bg1">
                    <a:lumMod val="10000"/>
                  </a:schemeClr>
                </a:solidFill>
              </a:rPr>
              <a:t>approach</a:t>
            </a:r>
            <a:r>
              <a:rPr lang="es-ES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s-ES" dirty="0" err="1">
                <a:solidFill>
                  <a:schemeClr val="bg1">
                    <a:lumMod val="10000"/>
                  </a:schemeClr>
                </a:solidFill>
              </a:rPr>
              <a:t>Govermental</a:t>
            </a: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 Agencies, R &amp;D, </a:t>
            </a:r>
            <a:r>
              <a:rPr lang="es-ES" dirty="0" err="1">
                <a:solidFill>
                  <a:schemeClr val="bg1">
                    <a:lumMod val="10000"/>
                  </a:schemeClr>
                </a:solidFill>
              </a:rPr>
              <a:t>Industry</a:t>
            </a: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, </a:t>
            </a:r>
            <a:r>
              <a:rPr lang="es-ES" dirty="0" err="1">
                <a:solidFill>
                  <a:schemeClr val="bg1">
                    <a:lumMod val="10000"/>
                  </a:schemeClr>
                </a:solidFill>
              </a:rPr>
              <a:t>NGOs</a:t>
            </a: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, </a:t>
            </a:r>
            <a:r>
              <a:rPr lang="es-ES" dirty="0" err="1">
                <a:solidFill>
                  <a:schemeClr val="bg1">
                    <a:lumMod val="10000"/>
                  </a:schemeClr>
                </a:solidFill>
              </a:rPr>
              <a:t>Citizens</a:t>
            </a:r>
            <a:endParaRPr lang="es-ES" dirty="0">
              <a:solidFill>
                <a:schemeClr val="bg1">
                  <a:lumMod val="10000"/>
                </a:schemeClr>
              </a:solidFill>
            </a:endParaRPr>
          </a:p>
          <a:p>
            <a:pPr>
              <a:lnSpc>
                <a:spcPts val="2900"/>
              </a:lnSpc>
            </a:pPr>
            <a:r>
              <a:rPr lang="es-ES" b="1" dirty="0" err="1">
                <a:solidFill>
                  <a:schemeClr val="bg1">
                    <a:lumMod val="10000"/>
                  </a:schemeClr>
                </a:solidFill>
              </a:rPr>
              <a:t>Multidisciplinary</a:t>
            </a:r>
            <a:r>
              <a:rPr lang="es-ES" b="1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s-ES" b="1" dirty="0" err="1">
                <a:solidFill>
                  <a:schemeClr val="bg1">
                    <a:lumMod val="10000"/>
                  </a:schemeClr>
                </a:solidFill>
              </a:rPr>
              <a:t>approach</a:t>
            </a: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 </a:t>
            </a:r>
          </a:p>
          <a:p>
            <a:pPr marL="285750" indent="-285750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es-ES" dirty="0" err="1">
                <a:solidFill>
                  <a:schemeClr val="bg1">
                    <a:lumMod val="10000"/>
                  </a:schemeClr>
                </a:solidFill>
              </a:rPr>
              <a:t>Prevention</a:t>
            </a:r>
            <a:endParaRPr lang="es-ES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Circular </a:t>
            </a:r>
            <a:r>
              <a:rPr lang="es-ES" dirty="0" err="1">
                <a:solidFill>
                  <a:schemeClr val="bg1">
                    <a:lumMod val="10000"/>
                  </a:schemeClr>
                </a:solidFill>
              </a:rPr>
              <a:t>Economy</a:t>
            </a:r>
            <a:endParaRPr lang="es-ES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es-ES" dirty="0" err="1">
                <a:solidFill>
                  <a:schemeClr val="bg1">
                    <a:lumMod val="10000"/>
                  </a:schemeClr>
                </a:solidFill>
              </a:rPr>
              <a:t>Innovation</a:t>
            </a: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 (new </a:t>
            </a:r>
            <a:r>
              <a:rPr lang="es-ES" dirty="0" err="1">
                <a:solidFill>
                  <a:schemeClr val="bg1">
                    <a:lumMod val="10000"/>
                  </a:schemeClr>
                </a:solidFill>
              </a:rPr>
              <a:t>materials</a:t>
            </a: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, </a:t>
            </a:r>
            <a:r>
              <a:rPr lang="es-ES" dirty="0" err="1">
                <a:solidFill>
                  <a:schemeClr val="bg1">
                    <a:lumMod val="10000"/>
                  </a:schemeClr>
                </a:solidFill>
              </a:rPr>
              <a:t>lifecycle</a:t>
            </a: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, </a:t>
            </a:r>
            <a:r>
              <a:rPr lang="es-ES" dirty="0" err="1">
                <a:solidFill>
                  <a:schemeClr val="bg1">
                    <a:lumMod val="10000"/>
                  </a:schemeClr>
                </a:solidFill>
              </a:rPr>
              <a:t>biotechnology</a:t>
            </a: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)</a:t>
            </a:r>
          </a:p>
          <a:p>
            <a:pPr marL="285750" indent="-285750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es-ES" dirty="0" err="1">
                <a:solidFill>
                  <a:schemeClr val="bg1">
                    <a:lumMod val="10000"/>
                  </a:schemeClr>
                </a:solidFill>
              </a:rPr>
              <a:t>Monitoring</a:t>
            </a: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, </a:t>
            </a:r>
            <a:r>
              <a:rPr lang="es-ES" dirty="0" err="1">
                <a:solidFill>
                  <a:schemeClr val="bg1">
                    <a:lumMod val="10000"/>
                  </a:schemeClr>
                </a:solidFill>
              </a:rPr>
              <a:t>Cleanup</a:t>
            </a: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,</a:t>
            </a:r>
          </a:p>
          <a:p>
            <a:pPr marL="285750" indent="-285750">
              <a:lnSpc>
                <a:spcPts val="2900"/>
              </a:lnSpc>
              <a:buFont typeface="Arial" panose="020B0604020202020204" pitchFamily="34" charset="0"/>
              <a:buChar char="•"/>
            </a:pPr>
            <a:r>
              <a:rPr lang="es-ES" dirty="0" err="1">
                <a:solidFill>
                  <a:schemeClr val="bg1">
                    <a:lumMod val="10000"/>
                  </a:schemeClr>
                </a:solidFill>
              </a:rPr>
              <a:t>Awareness</a:t>
            </a: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s-ES" dirty="0" err="1">
                <a:solidFill>
                  <a:schemeClr val="bg1">
                    <a:lumMod val="10000"/>
                  </a:schemeClr>
                </a:solidFill>
              </a:rPr>
              <a:t>raising</a:t>
            </a: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 </a:t>
            </a:r>
          </a:p>
          <a:p>
            <a:pPr>
              <a:lnSpc>
                <a:spcPts val="2900"/>
              </a:lnSpc>
            </a:pPr>
            <a:r>
              <a:rPr lang="es-ES" b="1" dirty="0">
                <a:solidFill>
                  <a:schemeClr val="bg1">
                    <a:lumMod val="10000"/>
                  </a:schemeClr>
                </a:solidFill>
              </a:rPr>
              <a:t>Global</a:t>
            </a: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 &amp; </a:t>
            </a:r>
            <a:r>
              <a:rPr lang="es-ES" b="1" dirty="0">
                <a:solidFill>
                  <a:schemeClr val="bg1">
                    <a:lumMod val="10000"/>
                  </a:schemeClr>
                </a:solidFill>
              </a:rPr>
              <a:t>Loca</a:t>
            </a: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l </a:t>
            </a:r>
            <a:r>
              <a:rPr lang="es-ES" b="1" dirty="0" err="1">
                <a:solidFill>
                  <a:schemeClr val="bg1">
                    <a:lumMod val="10000"/>
                  </a:schemeClr>
                </a:solidFill>
              </a:rPr>
              <a:t>actions</a:t>
            </a: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 Interregional </a:t>
            </a:r>
            <a:r>
              <a:rPr lang="es-ES" dirty="0" err="1">
                <a:solidFill>
                  <a:schemeClr val="bg1">
                    <a:lumMod val="10000"/>
                  </a:schemeClr>
                </a:solidFill>
              </a:rPr>
              <a:t>Cooperation</a:t>
            </a:r>
            <a:r>
              <a:rPr lang="es-ES" dirty="0">
                <a:solidFill>
                  <a:schemeClr val="bg1">
                    <a:lumMod val="10000"/>
                  </a:schemeClr>
                </a:solidFill>
              </a:rPr>
              <a:t> 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8595327" y="812421"/>
            <a:ext cx="2670924" cy="438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900"/>
              </a:lnSpc>
              <a:spcAft>
                <a:spcPts val="1200"/>
              </a:spcAft>
            </a:pP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How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to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tackle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  <a:latin typeface="+mj-lt"/>
              </a:rPr>
              <a:t>it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1292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>
            <a:extLst>
              <a:ext uri="{FF2B5EF4-FFF2-40B4-BE49-F238E27FC236}">
                <a16:creationId xmlns:a16="http://schemas.microsoft.com/office/drawing/2014/main" xmlns="" id="{091A9199-D410-4145-9D41-FE97412EF8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7810" y="2079552"/>
            <a:ext cx="3690302" cy="2855225"/>
          </a:xfrm>
          <a:prstGeom prst="rect">
            <a:avLst/>
          </a:prstGeom>
        </p:spPr>
      </p:pic>
      <p:sp>
        <p:nvSpPr>
          <p:cNvPr id="5" name="8 CuadroTexto"/>
          <p:cNvSpPr txBox="1"/>
          <p:nvPr/>
        </p:nvSpPr>
        <p:spPr>
          <a:xfrm>
            <a:off x="1097959" y="4435273"/>
            <a:ext cx="4825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b="1" dirty="0">
                <a:solidFill>
                  <a:srgbClr val="002060"/>
                </a:solidFill>
              </a:rPr>
              <a:t>Total budget: </a:t>
            </a:r>
            <a:r>
              <a:rPr lang="en-GB" dirty="0">
                <a:solidFill>
                  <a:srgbClr val="002060"/>
                </a:solidFill>
              </a:rPr>
              <a:t>4,174,271.22 € (75% ERDF)  </a:t>
            </a:r>
          </a:p>
        </p:txBody>
      </p:sp>
      <p:sp>
        <p:nvSpPr>
          <p:cNvPr id="6" name="6 CuadroTexto"/>
          <p:cNvSpPr txBox="1"/>
          <p:nvPr/>
        </p:nvSpPr>
        <p:spPr>
          <a:xfrm>
            <a:off x="1061441" y="1894281"/>
            <a:ext cx="476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b="1" dirty="0">
                <a:solidFill>
                  <a:srgbClr val="002060"/>
                </a:solidFill>
              </a:rPr>
              <a:t>Objective: </a:t>
            </a:r>
            <a:r>
              <a:rPr lang="en-GB" dirty="0">
                <a:solidFill>
                  <a:srgbClr val="002060"/>
                </a:solidFill>
              </a:rPr>
              <a:t>Improve knowledge and capabilities to prevent, monitor and reduce marine litter and raise awareness on coastal communities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746" y="1962852"/>
            <a:ext cx="830604" cy="1032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10 Imagen" descr="128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747" y="4338633"/>
            <a:ext cx="712246" cy="712246"/>
          </a:xfrm>
          <a:prstGeom prst="rect">
            <a:avLst/>
          </a:prstGeom>
        </p:spPr>
      </p:pic>
      <p:pic>
        <p:nvPicPr>
          <p:cNvPr id="9" name="13 Imagen" descr="Google-Calendar-icon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622" y="3471239"/>
            <a:ext cx="638851" cy="638851"/>
          </a:xfrm>
          <a:prstGeom prst="rect">
            <a:avLst/>
          </a:prstGeom>
        </p:spPr>
      </p:pic>
      <p:sp>
        <p:nvSpPr>
          <p:cNvPr id="10" name="14 CuadroTexto"/>
          <p:cNvSpPr txBox="1"/>
          <p:nvPr/>
        </p:nvSpPr>
        <p:spPr>
          <a:xfrm>
            <a:off x="1061441" y="3441776"/>
            <a:ext cx="47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b="1" dirty="0">
                <a:solidFill>
                  <a:srgbClr val="002060"/>
                </a:solidFill>
              </a:rPr>
              <a:t>Start date: </a:t>
            </a:r>
            <a:r>
              <a:rPr lang="en-GB" dirty="0">
                <a:solidFill>
                  <a:srgbClr val="002060"/>
                </a:solidFill>
              </a:rPr>
              <a:t>1</a:t>
            </a:r>
            <a:r>
              <a:rPr lang="en-GB" baseline="30000" dirty="0">
                <a:solidFill>
                  <a:srgbClr val="002060"/>
                </a:solidFill>
              </a:rPr>
              <a:t>st</a:t>
            </a:r>
            <a:r>
              <a:rPr lang="en-GB" dirty="0">
                <a:solidFill>
                  <a:srgbClr val="002060"/>
                </a:solidFill>
              </a:rPr>
              <a:t> September 2017</a:t>
            </a:r>
          </a:p>
          <a:p>
            <a:pPr algn="just"/>
            <a:r>
              <a:rPr lang="en-GB" b="1" dirty="0">
                <a:solidFill>
                  <a:srgbClr val="002060"/>
                </a:solidFill>
              </a:rPr>
              <a:t>End date: </a:t>
            </a:r>
            <a:r>
              <a:rPr lang="en-GB" dirty="0">
                <a:solidFill>
                  <a:srgbClr val="002060"/>
                </a:solidFill>
              </a:rPr>
              <a:t>30 June 2023</a:t>
            </a:r>
          </a:p>
        </p:txBody>
      </p:sp>
      <p:sp>
        <p:nvSpPr>
          <p:cNvPr id="11" name="16 CuadroTexto"/>
          <p:cNvSpPr txBox="1"/>
          <p:nvPr/>
        </p:nvSpPr>
        <p:spPr>
          <a:xfrm>
            <a:off x="1061441" y="1128282"/>
            <a:ext cx="47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b="1" dirty="0">
                <a:solidFill>
                  <a:srgbClr val="002060"/>
                </a:solidFill>
              </a:rPr>
              <a:t>Programme: </a:t>
            </a:r>
            <a:r>
              <a:rPr lang="en-GB" dirty="0">
                <a:solidFill>
                  <a:srgbClr val="002060"/>
                </a:solidFill>
              </a:rPr>
              <a:t>INTERREG Atlantic Area</a:t>
            </a:r>
          </a:p>
        </p:txBody>
      </p:sp>
      <p:pic>
        <p:nvPicPr>
          <p:cNvPr id="12" name="17 Imagen" descr="Activity-Materials-icon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190" y="991397"/>
            <a:ext cx="833893" cy="770125"/>
          </a:xfrm>
          <a:prstGeom prst="rect">
            <a:avLst/>
          </a:prstGeom>
        </p:spPr>
      </p:pic>
      <p:sp>
        <p:nvSpPr>
          <p:cNvPr id="13" name="8 CuadroTexto"/>
          <p:cNvSpPr txBox="1"/>
          <p:nvPr/>
        </p:nvSpPr>
        <p:spPr>
          <a:xfrm>
            <a:off x="1025375" y="5421142"/>
            <a:ext cx="8388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b="1" dirty="0">
                <a:solidFill>
                  <a:srgbClr val="002060"/>
                </a:solidFill>
              </a:rPr>
              <a:t>Partnership: </a:t>
            </a:r>
            <a:r>
              <a:rPr lang="en-GB" dirty="0">
                <a:solidFill>
                  <a:srgbClr val="002060"/>
                </a:solidFill>
              </a:rPr>
              <a:t>14 partners + 4 associated partners from SP, UK, FR, PT, IR</a:t>
            </a:r>
            <a:r>
              <a:rPr lang="en-GB" b="1" dirty="0">
                <a:solidFill>
                  <a:srgbClr val="002060"/>
                </a:solidFill>
              </a:rPr>
              <a:t> </a:t>
            </a:r>
            <a:endParaRPr lang="en-GB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4" name="4 Conector recto"/>
          <p:cNvCxnSpPr/>
          <p:nvPr/>
        </p:nvCxnSpPr>
        <p:spPr>
          <a:xfrm>
            <a:off x="314799" y="746517"/>
            <a:ext cx="11797144" cy="0"/>
          </a:xfrm>
          <a:prstGeom prst="line">
            <a:avLst/>
          </a:prstGeom>
          <a:ln w="57150" cap="rnd" cmpd="dbl">
            <a:solidFill>
              <a:srgbClr val="0046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n 1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066" y="5205671"/>
            <a:ext cx="751284" cy="751284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8D010541-A18D-460E-9CC7-561DBD79DF07}"/>
              </a:ext>
            </a:extLst>
          </p:cNvPr>
          <p:cNvSpPr txBox="1"/>
          <p:nvPr/>
        </p:nvSpPr>
        <p:spPr>
          <a:xfrm>
            <a:off x="6563216" y="1376459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/>
              <a:t>Partners</a:t>
            </a:r>
            <a:endParaRPr lang="es-ES" b="1" dirty="0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xmlns="" id="{F789657F-6D63-40D8-BAED-76FF2A51494C}"/>
              </a:ext>
            </a:extLst>
          </p:cNvPr>
          <p:cNvSpPr txBox="1"/>
          <p:nvPr/>
        </p:nvSpPr>
        <p:spPr>
          <a:xfrm>
            <a:off x="9496897" y="1271764"/>
            <a:ext cx="2468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/>
              <a:t>Associated</a:t>
            </a:r>
            <a:r>
              <a:rPr lang="es-ES" b="1" dirty="0"/>
              <a:t> </a:t>
            </a:r>
            <a:r>
              <a:rPr lang="es-ES" b="1" dirty="0" err="1"/>
              <a:t>partners</a:t>
            </a:r>
            <a:endParaRPr lang="es-ES" b="1" dirty="0"/>
          </a:p>
        </p:txBody>
      </p:sp>
      <p:grpSp>
        <p:nvGrpSpPr>
          <p:cNvPr id="23" name="Grupo 22"/>
          <p:cNvGrpSpPr/>
          <p:nvPr/>
        </p:nvGrpSpPr>
        <p:grpSpPr>
          <a:xfrm>
            <a:off x="9765348" y="2066517"/>
            <a:ext cx="2247259" cy="2881293"/>
            <a:chOff x="9682755" y="2337042"/>
            <a:chExt cx="2247259" cy="2881293"/>
          </a:xfrm>
        </p:grpSpPr>
        <p:sp>
          <p:nvSpPr>
            <p:cNvPr id="17" name="Rectángulo 16"/>
            <p:cNvSpPr/>
            <p:nvPr/>
          </p:nvSpPr>
          <p:spPr>
            <a:xfrm>
              <a:off x="9692803" y="2337042"/>
              <a:ext cx="2237211" cy="2634161"/>
            </a:xfrm>
            <a:prstGeom prst="rect">
              <a:avLst/>
            </a:prstGeom>
            <a:solidFill>
              <a:srgbClr val="E6E7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xmlns="" id="{D7406BA9-49C5-44BC-8E98-E889683B52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8977"/>
            <a:stretch/>
          </p:blipFill>
          <p:spPr>
            <a:xfrm>
              <a:off x="9682755" y="4416851"/>
              <a:ext cx="2228801" cy="80148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</p:pic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xmlns="" id="{F1DBE98E-66BB-4F6F-AC60-0502ABB0CA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0544"/>
            <a:stretch/>
          </p:blipFill>
          <p:spPr>
            <a:xfrm>
              <a:off x="9682755" y="3007824"/>
              <a:ext cx="2237211" cy="1139848"/>
            </a:xfrm>
            <a:prstGeom prst="rect">
              <a:avLst/>
            </a:prstGeom>
          </p:spPr>
        </p:pic>
        <p:pic>
          <p:nvPicPr>
            <p:cNvPr id="1026" name="Picture 2" descr="Abierto el periodo de consulta pública previa sobre el Proyecto de Real  Decreto de envases y residuos de envases – Repacar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955" b="17639"/>
            <a:stretch/>
          </p:blipFill>
          <p:spPr bwMode="auto">
            <a:xfrm>
              <a:off x="9745145" y="2402865"/>
              <a:ext cx="2104020" cy="4703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7" name="Gráfico 26" descr="Apretón de manos">
            <a:extLst>
              <a:ext uri="{FF2B5EF4-FFF2-40B4-BE49-F238E27FC236}">
                <a16:creationId xmlns:a16="http://schemas.microsoft.com/office/drawing/2014/main" xmlns="" id="{0709DF82-4D19-47C7-8E95-F2151EE938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7927699" y="871991"/>
            <a:ext cx="1426234" cy="1426234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391" y="3877147"/>
            <a:ext cx="737115" cy="417749"/>
          </a:xfrm>
          <a:prstGeom prst="rect">
            <a:avLst/>
          </a:prstGeom>
        </p:spPr>
      </p:pic>
      <p:sp>
        <p:nvSpPr>
          <p:cNvPr id="25" name="Title 20">
            <a:extLst>
              <a:ext uri="{FF2B5EF4-FFF2-40B4-BE49-F238E27FC236}">
                <a16:creationId xmlns:a16="http://schemas.microsoft.com/office/drawing/2014/main" xmlns="" id="{8E9933DF-949F-4934-BDD8-9F15E568DDF5}"/>
              </a:ext>
            </a:extLst>
          </p:cNvPr>
          <p:cNvSpPr txBox="1">
            <a:spLocks/>
          </p:cNvSpPr>
          <p:nvPr/>
        </p:nvSpPr>
        <p:spPr>
          <a:xfrm>
            <a:off x="154190" y="183561"/>
            <a:ext cx="11656008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rgbClr val="00465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solidFill>
                  <a:srgbClr val="003E48"/>
                </a:solidFill>
              </a:rPr>
              <a:t>Interregional cooperation: the core of </a:t>
            </a:r>
            <a:r>
              <a:rPr lang="en-US" sz="3200" dirty="0" err="1">
                <a:solidFill>
                  <a:srgbClr val="003E48"/>
                </a:solidFill>
              </a:rPr>
              <a:t>CleanAtlantic</a:t>
            </a:r>
            <a:r>
              <a:rPr lang="en-GB" sz="4200" dirty="0">
                <a:solidFill>
                  <a:srgbClr val="003E48"/>
                </a:solidFill>
                <a:latin typeface="Calibri" panose="020F0502020204030204" pitchFamily="34" charset="0"/>
              </a:rPr>
              <a:t/>
            </a:r>
            <a:br>
              <a:rPr lang="en-GB" sz="4200" dirty="0">
                <a:solidFill>
                  <a:srgbClr val="003E48"/>
                </a:solidFill>
                <a:latin typeface="Calibri" panose="020F0502020204030204" pitchFamily="34" charset="0"/>
              </a:rPr>
            </a:br>
            <a:endParaRPr lang="en-GB" sz="4200" dirty="0">
              <a:solidFill>
                <a:srgbClr val="003E48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54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289" y="2159250"/>
            <a:ext cx="1967961" cy="18132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233" y="3961674"/>
            <a:ext cx="1827074" cy="183349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3712" y="2035461"/>
            <a:ext cx="1823862" cy="1828326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5673" y="3903100"/>
            <a:ext cx="1823862" cy="1833496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9770" y="1219200"/>
            <a:ext cx="1823862" cy="1833496"/>
          </a:xfrm>
          <a:prstGeom prst="rect">
            <a:avLst/>
          </a:prstGeom>
        </p:spPr>
      </p:pic>
      <p:sp>
        <p:nvSpPr>
          <p:cNvPr id="15" name="Flecha derecha 14"/>
          <p:cNvSpPr/>
          <p:nvPr/>
        </p:nvSpPr>
        <p:spPr>
          <a:xfrm rot="19455876">
            <a:off x="4336195" y="1889595"/>
            <a:ext cx="279530" cy="375073"/>
          </a:xfrm>
          <a:prstGeom prst="rightArrow">
            <a:avLst/>
          </a:prstGeom>
          <a:solidFill>
            <a:srgbClr val="09A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srgbClr val="FEFFFF"/>
              </a:solidFill>
              <a:latin typeface="Century Gothic" panose="020F0302020204030204"/>
            </a:endParaRPr>
          </a:p>
        </p:txBody>
      </p:sp>
      <p:sp>
        <p:nvSpPr>
          <p:cNvPr id="16" name="Flecha derecha 15"/>
          <p:cNvSpPr/>
          <p:nvPr/>
        </p:nvSpPr>
        <p:spPr>
          <a:xfrm rot="2192469">
            <a:off x="6823433" y="1936167"/>
            <a:ext cx="233102" cy="399563"/>
          </a:xfrm>
          <a:prstGeom prst="rightArrow">
            <a:avLst/>
          </a:prstGeom>
          <a:solidFill>
            <a:srgbClr val="09A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srgbClr val="FEFFFF"/>
              </a:solidFill>
              <a:latin typeface="Century Gothic" panose="020F0302020204030204"/>
            </a:endParaRPr>
          </a:p>
        </p:txBody>
      </p:sp>
      <p:sp>
        <p:nvSpPr>
          <p:cNvPr id="17" name="Flecha derecha 16"/>
          <p:cNvSpPr/>
          <p:nvPr/>
        </p:nvSpPr>
        <p:spPr>
          <a:xfrm rot="7417524">
            <a:off x="7653138" y="4003679"/>
            <a:ext cx="292792" cy="358084"/>
          </a:xfrm>
          <a:prstGeom prst="rightArrow">
            <a:avLst/>
          </a:prstGeom>
          <a:solidFill>
            <a:srgbClr val="09A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srgbClr val="FEFFFF"/>
              </a:solidFill>
              <a:latin typeface="Century Gothic" panose="020F0302020204030204"/>
            </a:endParaRPr>
          </a:p>
        </p:txBody>
      </p:sp>
      <p:sp>
        <p:nvSpPr>
          <p:cNvPr id="18" name="Flecha derecha 17"/>
          <p:cNvSpPr/>
          <p:nvPr/>
        </p:nvSpPr>
        <p:spPr>
          <a:xfrm rot="10800000">
            <a:off x="5555734" y="4673372"/>
            <a:ext cx="279530" cy="375073"/>
          </a:xfrm>
          <a:prstGeom prst="rightArrow">
            <a:avLst/>
          </a:prstGeom>
          <a:solidFill>
            <a:srgbClr val="09A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srgbClr val="FEFFFF"/>
              </a:solidFill>
              <a:latin typeface="Century Gothic" panose="020F0302020204030204"/>
            </a:endParaRPr>
          </a:p>
        </p:txBody>
      </p:sp>
      <p:sp>
        <p:nvSpPr>
          <p:cNvPr id="19" name="Flecha derecha 18"/>
          <p:cNvSpPr/>
          <p:nvPr/>
        </p:nvSpPr>
        <p:spPr>
          <a:xfrm rot="14594310">
            <a:off x="3730088" y="3812606"/>
            <a:ext cx="244160" cy="429409"/>
          </a:xfrm>
          <a:prstGeom prst="rightArrow">
            <a:avLst/>
          </a:prstGeom>
          <a:solidFill>
            <a:srgbClr val="09A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srgbClr val="FEFFFF"/>
              </a:solidFill>
              <a:latin typeface="Century Gothic" panose="020F0302020204030204"/>
            </a:endParaRPr>
          </a:p>
        </p:txBody>
      </p:sp>
      <p:cxnSp>
        <p:nvCxnSpPr>
          <p:cNvPr id="26" name="4 Conector recto">
            <a:extLst>
              <a:ext uri="{FF2B5EF4-FFF2-40B4-BE49-F238E27FC236}">
                <a16:creationId xmlns:a16="http://schemas.microsoft.com/office/drawing/2014/main" xmlns="" id="{4F24CC52-1C77-4F3F-BE13-15C53E064BE3}"/>
              </a:ext>
            </a:extLst>
          </p:cNvPr>
          <p:cNvCxnSpPr/>
          <p:nvPr/>
        </p:nvCxnSpPr>
        <p:spPr>
          <a:xfrm>
            <a:off x="259882" y="715050"/>
            <a:ext cx="11685070" cy="0"/>
          </a:xfrm>
          <a:prstGeom prst="line">
            <a:avLst/>
          </a:prstGeom>
          <a:ln w="57150" cap="rnd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itle 20">
            <a:extLst>
              <a:ext uri="{FF2B5EF4-FFF2-40B4-BE49-F238E27FC236}">
                <a16:creationId xmlns:a16="http://schemas.microsoft.com/office/drawing/2014/main" xmlns="" id="{8E9933DF-949F-4934-BDD8-9F15E568DDF5}"/>
              </a:ext>
            </a:extLst>
          </p:cNvPr>
          <p:cNvSpPr txBox="1">
            <a:spLocks/>
          </p:cNvSpPr>
          <p:nvPr/>
        </p:nvSpPr>
        <p:spPr>
          <a:xfrm>
            <a:off x="41571" y="65010"/>
            <a:ext cx="11656008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rgbClr val="00465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solidFill>
                  <a:srgbClr val="003E48"/>
                </a:solidFill>
              </a:rPr>
              <a:t>Working streams and outputs</a:t>
            </a:r>
            <a:r>
              <a:rPr lang="en-GB" sz="4200" dirty="0">
                <a:solidFill>
                  <a:srgbClr val="003E48"/>
                </a:solidFill>
                <a:latin typeface="Calibri" panose="020F0502020204030204" pitchFamily="34" charset="0"/>
              </a:rPr>
              <a:t/>
            </a:r>
            <a:br>
              <a:rPr lang="en-GB" sz="4200" dirty="0">
                <a:solidFill>
                  <a:srgbClr val="003E48"/>
                </a:solidFill>
                <a:latin typeface="Calibri" panose="020F0502020204030204" pitchFamily="34" charset="0"/>
              </a:rPr>
            </a:br>
            <a:endParaRPr lang="en-GB" sz="4200" dirty="0">
              <a:solidFill>
                <a:srgbClr val="003E48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48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289" y="2159250"/>
            <a:ext cx="1967961" cy="18132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233" y="3961674"/>
            <a:ext cx="1827074" cy="183349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3712" y="2035461"/>
            <a:ext cx="1823862" cy="1828326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5673" y="3903100"/>
            <a:ext cx="1823862" cy="1833496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9770" y="1219200"/>
            <a:ext cx="1823862" cy="1833496"/>
          </a:xfrm>
          <a:prstGeom prst="rect">
            <a:avLst/>
          </a:prstGeom>
        </p:spPr>
      </p:pic>
      <p:sp>
        <p:nvSpPr>
          <p:cNvPr id="15" name="Flecha derecha 14"/>
          <p:cNvSpPr/>
          <p:nvPr/>
        </p:nvSpPr>
        <p:spPr>
          <a:xfrm rot="19455876">
            <a:off x="4336195" y="1889595"/>
            <a:ext cx="279530" cy="375073"/>
          </a:xfrm>
          <a:prstGeom prst="rightArrow">
            <a:avLst/>
          </a:prstGeom>
          <a:solidFill>
            <a:srgbClr val="09A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srgbClr val="FEFFFF"/>
              </a:solidFill>
              <a:latin typeface="Century Gothic" panose="020F0302020204030204"/>
            </a:endParaRPr>
          </a:p>
        </p:txBody>
      </p:sp>
      <p:sp>
        <p:nvSpPr>
          <p:cNvPr id="16" name="Flecha derecha 15"/>
          <p:cNvSpPr/>
          <p:nvPr/>
        </p:nvSpPr>
        <p:spPr>
          <a:xfrm rot="2192469">
            <a:off x="6823433" y="1936167"/>
            <a:ext cx="233102" cy="399563"/>
          </a:xfrm>
          <a:prstGeom prst="rightArrow">
            <a:avLst/>
          </a:prstGeom>
          <a:solidFill>
            <a:srgbClr val="09A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srgbClr val="FEFFFF"/>
              </a:solidFill>
              <a:latin typeface="Century Gothic" panose="020F0302020204030204"/>
            </a:endParaRPr>
          </a:p>
        </p:txBody>
      </p:sp>
      <p:sp>
        <p:nvSpPr>
          <p:cNvPr id="17" name="Flecha derecha 16"/>
          <p:cNvSpPr/>
          <p:nvPr/>
        </p:nvSpPr>
        <p:spPr>
          <a:xfrm rot="7417524">
            <a:off x="7653138" y="4003679"/>
            <a:ext cx="292792" cy="358084"/>
          </a:xfrm>
          <a:prstGeom prst="rightArrow">
            <a:avLst/>
          </a:prstGeom>
          <a:solidFill>
            <a:srgbClr val="09A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srgbClr val="FEFFFF"/>
              </a:solidFill>
              <a:latin typeface="Century Gothic" panose="020F0302020204030204"/>
            </a:endParaRPr>
          </a:p>
        </p:txBody>
      </p:sp>
      <p:sp>
        <p:nvSpPr>
          <p:cNvPr id="18" name="Flecha derecha 17"/>
          <p:cNvSpPr/>
          <p:nvPr/>
        </p:nvSpPr>
        <p:spPr>
          <a:xfrm rot="10800000">
            <a:off x="5555734" y="4673372"/>
            <a:ext cx="279530" cy="375073"/>
          </a:xfrm>
          <a:prstGeom prst="rightArrow">
            <a:avLst/>
          </a:prstGeom>
          <a:solidFill>
            <a:srgbClr val="09A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srgbClr val="FEFFFF"/>
              </a:solidFill>
              <a:latin typeface="Century Gothic" panose="020F0302020204030204"/>
            </a:endParaRPr>
          </a:p>
        </p:txBody>
      </p:sp>
      <p:sp>
        <p:nvSpPr>
          <p:cNvPr id="19" name="Flecha derecha 18"/>
          <p:cNvSpPr/>
          <p:nvPr/>
        </p:nvSpPr>
        <p:spPr>
          <a:xfrm rot="14594310">
            <a:off x="3730088" y="3812606"/>
            <a:ext cx="244160" cy="429409"/>
          </a:xfrm>
          <a:prstGeom prst="rightArrow">
            <a:avLst/>
          </a:prstGeom>
          <a:solidFill>
            <a:srgbClr val="09AD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1350">
              <a:solidFill>
                <a:srgbClr val="FEFFFF"/>
              </a:solidFill>
              <a:latin typeface="Century Gothic" panose="020F0302020204030204"/>
            </a:endParaRPr>
          </a:p>
        </p:txBody>
      </p:sp>
      <p:cxnSp>
        <p:nvCxnSpPr>
          <p:cNvPr id="26" name="4 Conector recto">
            <a:extLst>
              <a:ext uri="{FF2B5EF4-FFF2-40B4-BE49-F238E27FC236}">
                <a16:creationId xmlns:a16="http://schemas.microsoft.com/office/drawing/2014/main" xmlns="" id="{4F24CC52-1C77-4F3F-BE13-15C53E064BE3}"/>
              </a:ext>
            </a:extLst>
          </p:cNvPr>
          <p:cNvCxnSpPr/>
          <p:nvPr/>
        </p:nvCxnSpPr>
        <p:spPr>
          <a:xfrm>
            <a:off x="259882" y="715050"/>
            <a:ext cx="11685070" cy="0"/>
          </a:xfrm>
          <a:prstGeom prst="line">
            <a:avLst/>
          </a:prstGeom>
          <a:ln w="57150" cap="rnd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ergamino: vertical 40">
            <a:extLst>
              <a:ext uri="{FF2B5EF4-FFF2-40B4-BE49-F238E27FC236}">
                <a16:creationId xmlns:a16="http://schemas.microsoft.com/office/drawing/2014/main" xmlns="" id="{D14360A5-8F87-44CC-AD24-74D18E026981}"/>
              </a:ext>
            </a:extLst>
          </p:cNvPr>
          <p:cNvSpPr/>
          <p:nvPr/>
        </p:nvSpPr>
        <p:spPr>
          <a:xfrm>
            <a:off x="8450997" y="819150"/>
            <a:ext cx="3741003" cy="5323799"/>
          </a:xfrm>
          <a:prstGeom prst="verticalScroll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es-ES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CleanAtlantic</a:t>
            </a:r>
            <a:r>
              <a:rPr lang="es-ES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</a:p>
          <a:p>
            <a:pPr algn="ctr"/>
            <a:r>
              <a:rPr lang="es-ES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Legacy</a:t>
            </a:r>
            <a:r>
              <a:rPr lang="es-ES" b="1" dirty="0"/>
              <a:t> </a:t>
            </a:r>
          </a:p>
          <a:p>
            <a:pPr algn="ctr"/>
            <a:endParaRPr lang="es-E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600" b="1" dirty="0"/>
              <a:t>New </a:t>
            </a:r>
            <a:r>
              <a:rPr lang="es-ES" sz="1600" b="1" dirty="0" err="1"/>
              <a:t>knowledge</a:t>
            </a:r>
            <a:endParaRPr lang="es-ES" sz="1600" b="1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 err="1"/>
              <a:t>Technical</a:t>
            </a:r>
            <a:r>
              <a:rPr lang="es-ES" sz="1600" dirty="0"/>
              <a:t> </a:t>
            </a:r>
            <a:r>
              <a:rPr lang="es-ES" sz="1600" dirty="0" err="1"/>
              <a:t>reports</a:t>
            </a:r>
            <a:endParaRPr lang="es-ES" sz="1600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 err="1">
                <a:solidFill>
                  <a:srgbClr val="FFFF00"/>
                </a:solidFill>
              </a:rPr>
              <a:t>Scientific</a:t>
            </a:r>
            <a:r>
              <a:rPr lang="es-ES" sz="1600" dirty="0">
                <a:solidFill>
                  <a:srgbClr val="FFFF00"/>
                </a:solidFill>
              </a:rPr>
              <a:t> </a:t>
            </a:r>
            <a:r>
              <a:rPr lang="es-ES" sz="1600" dirty="0" err="1">
                <a:solidFill>
                  <a:srgbClr val="FFFF00"/>
                </a:solidFill>
              </a:rPr>
              <a:t>papers</a:t>
            </a:r>
            <a:endParaRPr lang="es-ES" sz="1600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600" b="1" dirty="0">
                <a:solidFill>
                  <a:schemeClr val="bg1"/>
                </a:solidFill>
              </a:rPr>
              <a:t>Data and </a:t>
            </a:r>
            <a:r>
              <a:rPr lang="es-ES" sz="1600" b="1" dirty="0" err="1">
                <a:solidFill>
                  <a:schemeClr val="bg1"/>
                </a:solidFill>
              </a:rPr>
              <a:t>resources</a:t>
            </a:r>
            <a:endParaRPr lang="es-ES" sz="1600" b="1" dirty="0">
              <a:solidFill>
                <a:schemeClr val="bg1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>
                <a:solidFill>
                  <a:srgbClr val="FFFF00"/>
                </a:solidFill>
              </a:rPr>
              <a:t>Online </a:t>
            </a:r>
            <a:r>
              <a:rPr lang="es-ES" sz="1600" dirty="0" err="1">
                <a:solidFill>
                  <a:srgbClr val="FFFF00"/>
                </a:solidFill>
              </a:rPr>
              <a:t>maps</a:t>
            </a:r>
            <a:r>
              <a:rPr lang="es-ES" sz="1600" dirty="0">
                <a:solidFill>
                  <a:srgbClr val="FFFF00"/>
                </a:solidFill>
              </a:rPr>
              <a:t> &amp; </a:t>
            </a:r>
            <a:r>
              <a:rPr lang="es-ES" sz="1600" dirty="0" err="1">
                <a:solidFill>
                  <a:srgbClr val="FFFF00"/>
                </a:solidFill>
              </a:rPr>
              <a:t>databases</a:t>
            </a:r>
            <a:endParaRPr lang="es-ES" sz="1600" dirty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600" b="1" dirty="0">
                <a:solidFill>
                  <a:schemeClr val="bg1"/>
                </a:solidFill>
              </a:rPr>
              <a:t>Tools and </a:t>
            </a:r>
            <a:r>
              <a:rPr lang="es-ES" sz="1600" b="1" dirty="0" err="1">
                <a:solidFill>
                  <a:schemeClr val="bg1"/>
                </a:solidFill>
              </a:rPr>
              <a:t>protocols</a:t>
            </a:r>
            <a:endParaRPr lang="es-ES" sz="1600" b="1" dirty="0">
              <a:solidFill>
                <a:schemeClr val="bg1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 err="1">
                <a:solidFill>
                  <a:srgbClr val="FFFF00"/>
                </a:solidFill>
              </a:rPr>
              <a:t>Modelling</a:t>
            </a:r>
            <a:r>
              <a:rPr lang="es-ES" sz="1600" dirty="0">
                <a:solidFill>
                  <a:srgbClr val="FFFF00"/>
                </a:solidFill>
              </a:rPr>
              <a:t> </a:t>
            </a:r>
            <a:r>
              <a:rPr lang="es-ES" sz="1600" dirty="0" err="1">
                <a:solidFill>
                  <a:srgbClr val="FFFF00"/>
                </a:solidFill>
              </a:rPr>
              <a:t>tools</a:t>
            </a:r>
            <a:endParaRPr lang="es-ES" sz="1600" dirty="0">
              <a:solidFill>
                <a:srgbClr val="FFFF00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>
                <a:solidFill>
                  <a:srgbClr val="FFFF00"/>
                </a:solidFill>
              </a:rPr>
              <a:t>Apps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 err="1">
                <a:solidFill>
                  <a:srgbClr val="FFFF00"/>
                </a:solidFill>
              </a:rPr>
              <a:t>Tecnology</a:t>
            </a:r>
            <a:endParaRPr lang="es-ES" sz="1600" dirty="0">
              <a:solidFill>
                <a:srgbClr val="FFFF00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>
                <a:solidFill>
                  <a:srgbClr val="FFFF00"/>
                </a:solidFill>
              </a:rPr>
              <a:t>Good </a:t>
            </a:r>
            <a:r>
              <a:rPr lang="es-ES" sz="1600" dirty="0" err="1">
                <a:solidFill>
                  <a:srgbClr val="FFFF00"/>
                </a:solidFill>
              </a:rPr>
              <a:t>practices</a:t>
            </a:r>
            <a:endParaRPr lang="es-ES" sz="1600" dirty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600" b="1" dirty="0" err="1">
                <a:solidFill>
                  <a:schemeClr val="bg1"/>
                </a:solidFill>
              </a:rPr>
              <a:t>Awareness</a:t>
            </a:r>
            <a:r>
              <a:rPr lang="es-ES" sz="1600" b="1" dirty="0">
                <a:solidFill>
                  <a:schemeClr val="bg1"/>
                </a:solidFill>
              </a:rPr>
              <a:t> </a:t>
            </a:r>
            <a:r>
              <a:rPr lang="es-ES" sz="1600" b="1" dirty="0" err="1">
                <a:solidFill>
                  <a:schemeClr val="bg1"/>
                </a:solidFill>
              </a:rPr>
              <a:t>rasising</a:t>
            </a:r>
            <a:r>
              <a:rPr lang="es-ES" sz="1600" b="1" dirty="0">
                <a:solidFill>
                  <a:schemeClr val="bg1"/>
                </a:solidFill>
              </a:rPr>
              <a:t> </a:t>
            </a:r>
            <a:r>
              <a:rPr lang="es-ES" sz="1600" b="1" dirty="0" err="1">
                <a:solidFill>
                  <a:schemeClr val="bg1"/>
                </a:solidFill>
              </a:rPr>
              <a:t>materials</a:t>
            </a:r>
            <a:endParaRPr lang="es-ES" sz="1600" b="1" dirty="0">
              <a:solidFill>
                <a:schemeClr val="bg1"/>
              </a:solidFill>
            </a:endParaRPr>
          </a:p>
          <a:p>
            <a:endParaRPr lang="es-ES" sz="1600" dirty="0">
              <a:solidFill>
                <a:srgbClr val="FFFFFF"/>
              </a:solidFill>
            </a:endParaRPr>
          </a:p>
          <a:p>
            <a:r>
              <a:rPr lang="es-ES" sz="2400" dirty="0">
                <a:solidFill>
                  <a:srgbClr val="FFFFFF"/>
                </a:solidFill>
              </a:rPr>
              <a:t>&gt; 80 </a:t>
            </a:r>
            <a:r>
              <a:rPr lang="es-ES" sz="2400" dirty="0" err="1">
                <a:solidFill>
                  <a:srgbClr val="FFFFFF"/>
                </a:solidFill>
              </a:rPr>
              <a:t>outcomes</a:t>
            </a:r>
            <a:endParaRPr lang="es-ES" sz="2400" dirty="0">
              <a:solidFill>
                <a:srgbClr val="FFFFFF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sz="1600" b="1" dirty="0">
              <a:solidFill>
                <a:schemeClr val="bg1"/>
              </a:solidFill>
            </a:endParaRPr>
          </a:p>
          <a:p>
            <a:pPr algn="ctr"/>
            <a:endParaRPr lang="es-ES" sz="1600" b="1" dirty="0">
              <a:solidFill>
                <a:srgbClr val="FFFF00"/>
              </a:solidFill>
            </a:endParaRPr>
          </a:p>
          <a:p>
            <a:pPr algn="ctr"/>
            <a:endParaRPr lang="es-ES" dirty="0"/>
          </a:p>
        </p:txBody>
      </p:sp>
      <p:sp>
        <p:nvSpPr>
          <p:cNvPr id="29" name="Title 20">
            <a:extLst>
              <a:ext uri="{FF2B5EF4-FFF2-40B4-BE49-F238E27FC236}">
                <a16:creationId xmlns:a16="http://schemas.microsoft.com/office/drawing/2014/main" xmlns="" id="{8E9933DF-949F-4934-BDD8-9F15E568DDF5}"/>
              </a:ext>
            </a:extLst>
          </p:cNvPr>
          <p:cNvSpPr txBox="1">
            <a:spLocks/>
          </p:cNvSpPr>
          <p:nvPr/>
        </p:nvSpPr>
        <p:spPr>
          <a:xfrm>
            <a:off x="41571" y="65010"/>
            <a:ext cx="11656008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rgbClr val="00465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solidFill>
                  <a:srgbClr val="003E48"/>
                </a:solidFill>
              </a:rPr>
              <a:t>Working streams and outputs</a:t>
            </a:r>
            <a:r>
              <a:rPr lang="en-GB" sz="4200" dirty="0">
                <a:solidFill>
                  <a:srgbClr val="003E48"/>
                </a:solidFill>
                <a:latin typeface="Calibri" panose="020F0502020204030204" pitchFamily="34" charset="0"/>
              </a:rPr>
              <a:t/>
            </a:r>
            <a:br>
              <a:rPr lang="en-GB" sz="4200" dirty="0">
                <a:solidFill>
                  <a:srgbClr val="003E48"/>
                </a:solidFill>
                <a:latin typeface="Calibri" panose="020F0502020204030204" pitchFamily="34" charset="0"/>
              </a:rPr>
            </a:br>
            <a:endParaRPr lang="en-GB" sz="4200" dirty="0">
              <a:solidFill>
                <a:srgbClr val="003E48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72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2853712" y="1219200"/>
            <a:ext cx="5829538" cy="4575970"/>
            <a:chOff x="4810222" y="1219200"/>
            <a:chExt cx="5829538" cy="4575970"/>
          </a:xfrm>
        </p:grpSpPr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71799" y="2159250"/>
              <a:ext cx="1967961" cy="181328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35743" y="3961674"/>
              <a:ext cx="1827074" cy="1833496"/>
            </a:xfrm>
            <a:prstGeom prst="rect">
              <a:avLst/>
            </a:prstGeom>
          </p:spPr>
        </p:pic>
        <p:pic>
          <p:nvPicPr>
            <p:cNvPr id="11" name="Imagen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10222" y="2035461"/>
              <a:ext cx="1823862" cy="1828326"/>
            </a:xfrm>
            <a:prstGeom prst="rect">
              <a:avLst/>
            </a:prstGeom>
          </p:spPr>
        </p:pic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2183" y="3903100"/>
              <a:ext cx="1823862" cy="1833496"/>
            </a:xfrm>
            <a:prstGeom prst="rect">
              <a:avLst/>
            </a:prstGeom>
          </p:spPr>
        </p:pic>
        <p:pic>
          <p:nvPicPr>
            <p:cNvPr id="14" name="Imagen 13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6280" y="1219200"/>
              <a:ext cx="1823862" cy="1833496"/>
            </a:xfrm>
            <a:prstGeom prst="rect">
              <a:avLst/>
            </a:prstGeom>
          </p:spPr>
        </p:pic>
        <p:sp>
          <p:nvSpPr>
            <p:cNvPr id="15" name="Flecha derecha 14"/>
            <p:cNvSpPr/>
            <p:nvPr/>
          </p:nvSpPr>
          <p:spPr>
            <a:xfrm rot="19455876">
              <a:off x="6292705" y="1889595"/>
              <a:ext cx="279530" cy="375073"/>
            </a:xfrm>
            <a:prstGeom prst="rightArrow">
              <a:avLst/>
            </a:prstGeom>
            <a:solidFill>
              <a:srgbClr val="09A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s-ES" sz="1350">
                <a:solidFill>
                  <a:srgbClr val="FEFFFF"/>
                </a:solidFill>
                <a:latin typeface="Century Gothic" panose="020F0302020204030204"/>
              </a:endParaRPr>
            </a:p>
          </p:txBody>
        </p:sp>
        <p:sp>
          <p:nvSpPr>
            <p:cNvPr id="16" name="Flecha derecha 15"/>
            <p:cNvSpPr/>
            <p:nvPr/>
          </p:nvSpPr>
          <p:spPr>
            <a:xfrm rot="2192469">
              <a:off x="8779943" y="1936167"/>
              <a:ext cx="233102" cy="399563"/>
            </a:xfrm>
            <a:prstGeom prst="rightArrow">
              <a:avLst/>
            </a:prstGeom>
            <a:solidFill>
              <a:srgbClr val="09A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s-ES" sz="1350">
                <a:solidFill>
                  <a:srgbClr val="FEFFFF"/>
                </a:solidFill>
                <a:latin typeface="Century Gothic" panose="020F0302020204030204"/>
              </a:endParaRPr>
            </a:p>
          </p:txBody>
        </p:sp>
        <p:sp>
          <p:nvSpPr>
            <p:cNvPr id="17" name="Flecha derecha 16"/>
            <p:cNvSpPr/>
            <p:nvPr/>
          </p:nvSpPr>
          <p:spPr>
            <a:xfrm rot="7417524">
              <a:off x="9609648" y="4003679"/>
              <a:ext cx="292792" cy="358084"/>
            </a:xfrm>
            <a:prstGeom prst="rightArrow">
              <a:avLst/>
            </a:prstGeom>
            <a:solidFill>
              <a:srgbClr val="09A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s-ES" sz="1350">
                <a:solidFill>
                  <a:srgbClr val="FEFFFF"/>
                </a:solidFill>
                <a:latin typeface="Century Gothic" panose="020F0302020204030204"/>
              </a:endParaRPr>
            </a:p>
          </p:txBody>
        </p:sp>
        <p:sp>
          <p:nvSpPr>
            <p:cNvPr id="18" name="Flecha derecha 17"/>
            <p:cNvSpPr/>
            <p:nvPr/>
          </p:nvSpPr>
          <p:spPr>
            <a:xfrm rot="10800000">
              <a:off x="7512244" y="4673372"/>
              <a:ext cx="279530" cy="375073"/>
            </a:xfrm>
            <a:prstGeom prst="rightArrow">
              <a:avLst/>
            </a:prstGeom>
            <a:solidFill>
              <a:srgbClr val="09A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s-ES" sz="1350">
                <a:solidFill>
                  <a:srgbClr val="FEFFFF"/>
                </a:solidFill>
                <a:latin typeface="Century Gothic" panose="020F0302020204030204"/>
              </a:endParaRPr>
            </a:p>
          </p:txBody>
        </p:sp>
        <p:sp>
          <p:nvSpPr>
            <p:cNvPr id="19" name="Flecha derecha 18"/>
            <p:cNvSpPr/>
            <p:nvPr/>
          </p:nvSpPr>
          <p:spPr>
            <a:xfrm rot="14594310">
              <a:off x="5686598" y="3812606"/>
              <a:ext cx="244160" cy="429409"/>
            </a:xfrm>
            <a:prstGeom prst="rightArrow">
              <a:avLst/>
            </a:prstGeom>
            <a:solidFill>
              <a:srgbClr val="09A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s-ES" sz="1350">
                <a:solidFill>
                  <a:srgbClr val="FEFFFF"/>
                </a:solidFill>
                <a:latin typeface="Century Gothic" panose="020F0302020204030204"/>
              </a:endParaRPr>
            </a:p>
          </p:txBody>
        </p:sp>
      </p:grpSp>
      <p:cxnSp>
        <p:nvCxnSpPr>
          <p:cNvPr id="26" name="4 Conector recto">
            <a:extLst>
              <a:ext uri="{FF2B5EF4-FFF2-40B4-BE49-F238E27FC236}">
                <a16:creationId xmlns:a16="http://schemas.microsoft.com/office/drawing/2014/main" xmlns="" id="{4F24CC52-1C77-4F3F-BE13-15C53E064BE3}"/>
              </a:ext>
            </a:extLst>
          </p:cNvPr>
          <p:cNvCxnSpPr/>
          <p:nvPr/>
        </p:nvCxnSpPr>
        <p:spPr>
          <a:xfrm>
            <a:off x="259882" y="715050"/>
            <a:ext cx="11685070" cy="0"/>
          </a:xfrm>
          <a:prstGeom prst="line">
            <a:avLst/>
          </a:prstGeom>
          <a:ln w="57150" cap="rnd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ergamino: vertical 40">
            <a:extLst>
              <a:ext uri="{FF2B5EF4-FFF2-40B4-BE49-F238E27FC236}">
                <a16:creationId xmlns:a16="http://schemas.microsoft.com/office/drawing/2014/main" xmlns="" id="{D14360A5-8F87-44CC-AD24-74D18E026981}"/>
              </a:ext>
            </a:extLst>
          </p:cNvPr>
          <p:cNvSpPr/>
          <p:nvPr/>
        </p:nvSpPr>
        <p:spPr>
          <a:xfrm>
            <a:off x="8450997" y="819150"/>
            <a:ext cx="3741003" cy="5323799"/>
          </a:xfrm>
          <a:prstGeom prst="verticalScroll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es-ES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CleanAtlantic</a:t>
            </a:r>
            <a:r>
              <a:rPr lang="es-ES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</a:p>
          <a:p>
            <a:pPr algn="ctr"/>
            <a:r>
              <a:rPr lang="es-ES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Legacy</a:t>
            </a:r>
            <a:r>
              <a:rPr lang="es-ES" b="1" dirty="0"/>
              <a:t> </a:t>
            </a:r>
          </a:p>
          <a:p>
            <a:pPr algn="ctr"/>
            <a:endParaRPr lang="es-E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600" b="1" dirty="0"/>
              <a:t>New </a:t>
            </a:r>
            <a:r>
              <a:rPr lang="es-ES" sz="1600" b="1" dirty="0" err="1"/>
              <a:t>knowledge</a:t>
            </a:r>
            <a:endParaRPr lang="es-ES" sz="1600" b="1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 err="1"/>
              <a:t>Technical</a:t>
            </a:r>
            <a:r>
              <a:rPr lang="es-ES" sz="1600" dirty="0"/>
              <a:t> </a:t>
            </a:r>
            <a:r>
              <a:rPr lang="es-ES" sz="1600" dirty="0" err="1"/>
              <a:t>reports</a:t>
            </a:r>
            <a:endParaRPr lang="es-ES" sz="1600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 err="1">
                <a:solidFill>
                  <a:srgbClr val="FFFF00"/>
                </a:solidFill>
              </a:rPr>
              <a:t>Scientific</a:t>
            </a:r>
            <a:r>
              <a:rPr lang="es-ES" sz="1600" dirty="0">
                <a:solidFill>
                  <a:srgbClr val="FFFF00"/>
                </a:solidFill>
              </a:rPr>
              <a:t> </a:t>
            </a:r>
            <a:r>
              <a:rPr lang="es-ES" sz="1600" dirty="0" err="1">
                <a:solidFill>
                  <a:srgbClr val="FFFF00"/>
                </a:solidFill>
              </a:rPr>
              <a:t>papers</a:t>
            </a:r>
            <a:endParaRPr lang="es-ES" sz="1600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600" b="1" dirty="0">
                <a:solidFill>
                  <a:schemeClr val="bg1"/>
                </a:solidFill>
              </a:rPr>
              <a:t>Data and </a:t>
            </a:r>
            <a:r>
              <a:rPr lang="es-ES" sz="1600" b="1" dirty="0" err="1">
                <a:solidFill>
                  <a:schemeClr val="bg1"/>
                </a:solidFill>
              </a:rPr>
              <a:t>resources</a:t>
            </a:r>
            <a:endParaRPr lang="es-ES" sz="1600" b="1" dirty="0">
              <a:solidFill>
                <a:schemeClr val="bg1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>
                <a:solidFill>
                  <a:srgbClr val="FFFF00"/>
                </a:solidFill>
              </a:rPr>
              <a:t>Online </a:t>
            </a:r>
            <a:r>
              <a:rPr lang="es-ES" sz="1600" dirty="0" err="1">
                <a:solidFill>
                  <a:srgbClr val="FFFF00"/>
                </a:solidFill>
              </a:rPr>
              <a:t>maps</a:t>
            </a:r>
            <a:r>
              <a:rPr lang="es-ES" sz="1600" dirty="0">
                <a:solidFill>
                  <a:srgbClr val="FFFF00"/>
                </a:solidFill>
              </a:rPr>
              <a:t> &amp; </a:t>
            </a:r>
            <a:r>
              <a:rPr lang="es-ES" sz="1600" dirty="0" err="1">
                <a:solidFill>
                  <a:srgbClr val="FFFF00"/>
                </a:solidFill>
              </a:rPr>
              <a:t>databases</a:t>
            </a:r>
            <a:endParaRPr lang="es-ES" sz="1600" dirty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600" b="1" dirty="0">
                <a:solidFill>
                  <a:schemeClr val="bg1"/>
                </a:solidFill>
              </a:rPr>
              <a:t>Tools and </a:t>
            </a:r>
            <a:r>
              <a:rPr lang="es-ES" sz="1600" b="1" dirty="0" err="1">
                <a:solidFill>
                  <a:schemeClr val="bg1"/>
                </a:solidFill>
              </a:rPr>
              <a:t>protocols</a:t>
            </a:r>
            <a:endParaRPr lang="es-ES" sz="1600" b="1" dirty="0">
              <a:solidFill>
                <a:schemeClr val="bg1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 err="1">
                <a:solidFill>
                  <a:srgbClr val="FFFF00"/>
                </a:solidFill>
              </a:rPr>
              <a:t>Modelling</a:t>
            </a:r>
            <a:r>
              <a:rPr lang="es-ES" sz="1600" dirty="0">
                <a:solidFill>
                  <a:srgbClr val="FFFF00"/>
                </a:solidFill>
              </a:rPr>
              <a:t> </a:t>
            </a:r>
            <a:r>
              <a:rPr lang="es-ES" sz="1600" dirty="0" err="1">
                <a:solidFill>
                  <a:srgbClr val="FFFF00"/>
                </a:solidFill>
              </a:rPr>
              <a:t>tools</a:t>
            </a:r>
            <a:endParaRPr lang="es-ES" sz="1600" dirty="0">
              <a:solidFill>
                <a:srgbClr val="FFFF00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>
                <a:solidFill>
                  <a:srgbClr val="FFFF00"/>
                </a:solidFill>
              </a:rPr>
              <a:t>Apps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 err="1">
                <a:solidFill>
                  <a:srgbClr val="FFFF00"/>
                </a:solidFill>
              </a:rPr>
              <a:t>Tecnology</a:t>
            </a:r>
            <a:endParaRPr lang="es-ES" sz="1600" dirty="0">
              <a:solidFill>
                <a:srgbClr val="FFFF00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>
                <a:solidFill>
                  <a:srgbClr val="FFFF00"/>
                </a:solidFill>
              </a:rPr>
              <a:t>Good </a:t>
            </a:r>
            <a:r>
              <a:rPr lang="es-ES" sz="1600" dirty="0" err="1">
                <a:solidFill>
                  <a:srgbClr val="FFFF00"/>
                </a:solidFill>
              </a:rPr>
              <a:t>practices</a:t>
            </a:r>
            <a:endParaRPr lang="es-ES" sz="1600" dirty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600" b="1" dirty="0" err="1">
                <a:solidFill>
                  <a:schemeClr val="bg1"/>
                </a:solidFill>
              </a:rPr>
              <a:t>Awareness</a:t>
            </a:r>
            <a:r>
              <a:rPr lang="es-ES" sz="1600" b="1" dirty="0">
                <a:solidFill>
                  <a:schemeClr val="bg1"/>
                </a:solidFill>
              </a:rPr>
              <a:t> </a:t>
            </a:r>
            <a:r>
              <a:rPr lang="es-ES" sz="1600" b="1" dirty="0" err="1">
                <a:solidFill>
                  <a:schemeClr val="bg1"/>
                </a:solidFill>
              </a:rPr>
              <a:t>rasising</a:t>
            </a:r>
            <a:r>
              <a:rPr lang="es-ES" sz="1600" b="1" dirty="0">
                <a:solidFill>
                  <a:schemeClr val="bg1"/>
                </a:solidFill>
              </a:rPr>
              <a:t> </a:t>
            </a:r>
            <a:r>
              <a:rPr lang="es-ES" sz="1600" b="1" dirty="0" err="1">
                <a:solidFill>
                  <a:schemeClr val="bg1"/>
                </a:solidFill>
              </a:rPr>
              <a:t>materials</a:t>
            </a:r>
            <a:endParaRPr lang="es-ES" sz="1600" b="1" dirty="0">
              <a:solidFill>
                <a:schemeClr val="bg1"/>
              </a:solidFill>
            </a:endParaRPr>
          </a:p>
          <a:p>
            <a:endParaRPr lang="es-ES" sz="1600" dirty="0">
              <a:solidFill>
                <a:srgbClr val="FFFFFF"/>
              </a:solidFill>
            </a:endParaRPr>
          </a:p>
          <a:p>
            <a:r>
              <a:rPr lang="es-ES" sz="2400" dirty="0">
                <a:solidFill>
                  <a:srgbClr val="FFFFFF"/>
                </a:solidFill>
              </a:rPr>
              <a:t>&gt; 80 </a:t>
            </a:r>
            <a:r>
              <a:rPr lang="es-ES" sz="2400" dirty="0" err="1">
                <a:solidFill>
                  <a:srgbClr val="FFFFFF"/>
                </a:solidFill>
              </a:rPr>
              <a:t>outcomes</a:t>
            </a:r>
            <a:endParaRPr lang="es-ES" sz="2400" dirty="0">
              <a:solidFill>
                <a:srgbClr val="FFFFFF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sz="1600" b="1" dirty="0">
              <a:solidFill>
                <a:schemeClr val="bg1"/>
              </a:solidFill>
            </a:endParaRPr>
          </a:p>
          <a:p>
            <a:pPr algn="ctr"/>
            <a:endParaRPr lang="es-ES" sz="1600" b="1" dirty="0">
              <a:solidFill>
                <a:srgbClr val="FFFF00"/>
              </a:solidFill>
            </a:endParaRPr>
          </a:p>
          <a:p>
            <a:pPr algn="ctr"/>
            <a:endParaRPr lang="es-ES" dirty="0"/>
          </a:p>
        </p:txBody>
      </p:sp>
      <p:sp>
        <p:nvSpPr>
          <p:cNvPr id="29" name="Title 20">
            <a:extLst>
              <a:ext uri="{FF2B5EF4-FFF2-40B4-BE49-F238E27FC236}">
                <a16:creationId xmlns:a16="http://schemas.microsoft.com/office/drawing/2014/main" xmlns="" id="{8E9933DF-949F-4934-BDD8-9F15E568DDF5}"/>
              </a:ext>
            </a:extLst>
          </p:cNvPr>
          <p:cNvSpPr txBox="1">
            <a:spLocks/>
          </p:cNvSpPr>
          <p:nvPr/>
        </p:nvSpPr>
        <p:spPr>
          <a:xfrm>
            <a:off x="41571" y="65010"/>
            <a:ext cx="11656008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rgbClr val="00465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solidFill>
                  <a:srgbClr val="003E48"/>
                </a:solidFill>
              </a:rPr>
              <a:t>Working streams and outputs</a:t>
            </a:r>
            <a:r>
              <a:rPr lang="en-GB" sz="4200" dirty="0">
                <a:solidFill>
                  <a:srgbClr val="003E48"/>
                </a:solidFill>
                <a:latin typeface="Calibri" panose="020F0502020204030204" pitchFamily="34" charset="0"/>
              </a:rPr>
              <a:t/>
            </a:r>
            <a:br>
              <a:rPr lang="en-GB" sz="4200" dirty="0">
                <a:solidFill>
                  <a:srgbClr val="003E48"/>
                </a:solidFill>
                <a:latin typeface="Calibri" panose="020F0502020204030204" pitchFamily="34" charset="0"/>
              </a:rPr>
            </a:br>
            <a:endParaRPr lang="en-GB" sz="4200" dirty="0">
              <a:solidFill>
                <a:srgbClr val="003E48"/>
              </a:solidFill>
              <a:latin typeface="Calibri" panose="020F0502020204030204" pitchFamily="34" charset="0"/>
            </a:endParaRPr>
          </a:p>
        </p:txBody>
      </p:sp>
      <p:sp>
        <p:nvSpPr>
          <p:cNvPr id="4" name="Estrella de 5 puntas 19">
            <a:extLst>
              <a:ext uri="{FF2B5EF4-FFF2-40B4-BE49-F238E27FC236}">
                <a16:creationId xmlns:a16="http://schemas.microsoft.com/office/drawing/2014/main" xmlns="" id="{5C33F492-3504-1084-8FF9-5616DDBB61D1}"/>
              </a:ext>
            </a:extLst>
          </p:cNvPr>
          <p:cNvSpPr/>
          <p:nvPr/>
        </p:nvSpPr>
        <p:spPr>
          <a:xfrm>
            <a:off x="4098846" y="2536301"/>
            <a:ext cx="3077251" cy="1719789"/>
          </a:xfrm>
          <a:prstGeom prst="star5">
            <a:avLst/>
          </a:prstGeom>
          <a:solidFill>
            <a:schemeClr val="tx2">
              <a:lumMod val="75000"/>
              <a:lumOff val="25000"/>
            </a:schemeClr>
          </a:solidFill>
          <a:ln w="38100">
            <a:solidFill>
              <a:srgbClr val="BEFB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825" dirty="0">
              <a:solidFill>
                <a:srgbClr val="004550"/>
              </a:solidFill>
              <a:latin typeface="Century Gothic" panose="020F0302020204030204"/>
            </a:endParaRPr>
          </a:p>
          <a:p>
            <a:pPr algn="ctr" defTabSz="685800"/>
            <a:endParaRPr lang="es-ES" sz="825" dirty="0">
              <a:solidFill>
                <a:srgbClr val="FEFFFF"/>
              </a:solidFill>
              <a:latin typeface="Century Gothic" panose="020F0302020204030204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94BB1347-56D7-52D5-3B50-A8B53779F7B3}"/>
              </a:ext>
            </a:extLst>
          </p:cNvPr>
          <p:cNvSpPr txBox="1"/>
          <p:nvPr/>
        </p:nvSpPr>
        <p:spPr>
          <a:xfrm>
            <a:off x="4513310" y="3156735"/>
            <a:ext cx="2513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s-ES" b="1" dirty="0">
                <a:solidFill>
                  <a:srgbClr val="FEFFFF"/>
                </a:solidFill>
                <a:latin typeface="Calibri "/>
              </a:rPr>
              <a:t>CAPITALISATION</a:t>
            </a:r>
          </a:p>
        </p:txBody>
      </p:sp>
    </p:spTree>
    <p:extLst>
      <p:ext uri="{BB962C8B-B14F-4D97-AF65-F5344CB8AC3E}">
        <p14:creationId xmlns:p14="http://schemas.microsoft.com/office/powerpoint/2010/main" val="124189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2853712" y="1219200"/>
            <a:ext cx="5829538" cy="4575970"/>
            <a:chOff x="4810222" y="1219200"/>
            <a:chExt cx="5829538" cy="4575970"/>
          </a:xfrm>
        </p:grpSpPr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71799" y="2159250"/>
              <a:ext cx="1967961" cy="181328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35743" y="3961674"/>
              <a:ext cx="1827074" cy="1833496"/>
            </a:xfrm>
            <a:prstGeom prst="rect">
              <a:avLst/>
            </a:prstGeom>
          </p:spPr>
        </p:pic>
        <p:pic>
          <p:nvPicPr>
            <p:cNvPr id="11" name="Imagen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10222" y="2035461"/>
              <a:ext cx="1823862" cy="1828326"/>
            </a:xfrm>
            <a:prstGeom prst="rect">
              <a:avLst/>
            </a:prstGeom>
          </p:spPr>
        </p:pic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2183" y="3903100"/>
              <a:ext cx="1823862" cy="1833496"/>
            </a:xfrm>
            <a:prstGeom prst="rect">
              <a:avLst/>
            </a:prstGeom>
          </p:spPr>
        </p:pic>
        <p:pic>
          <p:nvPicPr>
            <p:cNvPr id="14" name="Imagen 13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6280" y="1219200"/>
              <a:ext cx="1823862" cy="1833496"/>
            </a:xfrm>
            <a:prstGeom prst="rect">
              <a:avLst/>
            </a:prstGeom>
          </p:spPr>
        </p:pic>
        <p:sp>
          <p:nvSpPr>
            <p:cNvPr id="15" name="Flecha derecha 14"/>
            <p:cNvSpPr/>
            <p:nvPr/>
          </p:nvSpPr>
          <p:spPr>
            <a:xfrm rot="19455876">
              <a:off x="6292705" y="1889595"/>
              <a:ext cx="279530" cy="375073"/>
            </a:xfrm>
            <a:prstGeom prst="rightArrow">
              <a:avLst/>
            </a:prstGeom>
            <a:solidFill>
              <a:srgbClr val="09A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s-ES" sz="1350">
                <a:solidFill>
                  <a:srgbClr val="FEFFFF"/>
                </a:solidFill>
                <a:latin typeface="Century Gothic" panose="020F0302020204030204"/>
              </a:endParaRPr>
            </a:p>
          </p:txBody>
        </p:sp>
        <p:sp>
          <p:nvSpPr>
            <p:cNvPr id="16" name="Flecha derecha 15"/>
            <p:cNvSpPr/>
            <p:nvPr/>
          </p:nvSpPr>
          <p:spPr>
            <a:xfrm rot="2192469">
              <a:off x="8779943" y="1936167"/>
              <a:ext cx="233102" cy="399563"/>
            </a:xfrm>
            <a:prstGeom prst="rightArrow">
              <a:avLst/>
            </a:prstGeom>
            <a:solidFill>
              <a:srgbClr val="09A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s-ES" sz="1350">
                <a:solidFill>
                  <a:srgbClr val="FEFFFF"/>
                </a:solidFill>
                <a:latin typeface="Century Gothic" panose="020F0302020204030204"/>
              </a:endParaRPr>
            </a:p>
          </p:txBody>
        </p:sp>
        <p:sp>
          <p:nvSpPr>
            <p:cNvPr id="17" name="Flecha derecha 16"/>
            <p:cNvSpPr/>
            <p:nvPr/>
          </p:nvSpPr>
          <p:spPr>
            <a:xfrm rot="7417524">
              <a:off x="9609648" y="4003679"/>
              <a:ext cx="292792" cy="358084"/>
            </a:xfrm>
            <a:prstGeom prst="rightArrow">
              <a:avLst/>
            </a:prstGeom>
            <a:solidFill>
              <a:srgbClr val="09A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s-ES" sz="1350">
                <a:solidFill>
                  <a:srgbClr val="FEFFFF"/>
                </a:solidFill>
                <a:latin typeface="Century Gothic" panose="020F0302020204030204"/>
              </a:endParaRPr>
            </a:p>
          </p:txBody>
        </p:sp>
        <p:sp>
          <p:nvSpPr>
            <p:cNvPr id="18" name="Flecha derecha 17"/>
            <p:cNvSpPr/>
            <p:nvPr/>
          </p:nvSpPr>
          <p:spPr>
            <a:xfrm rot="10800000">
              <a:off x="7512244" y="4673372"/>
              <a:ext cx="279530" cy="375073"/>
            </a:xfrm>
            <a:prstGeom prst="rightArrow">
              <a:avLst/>
            </a:prstGeom>
            <a:solidFill>
              <a:srgbClr val="09A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s-ES" sz="1350">
                <a:solidFill>
                  <a:srgbClr val="FEFFFF"/>
                </a:solidFill>
                <a:latin typeface="Century Gothic" panose="020F0302020204030204"/>
              </a:endParaRPr>
            </a:p>
          </p:txBody>
        </p:sp>
        <p:sp>
          <p:nvSpPr>
            <p:cNvPr id="19" name="Flecha derecha 18"/>
            <p:cNvSpPr/>
            <p:nvPr/>
          </p:nvSpPr>
          <p:spPr>
            <a:xfrm rot="14594310">
              <a:off x="5686598" y="3812606"/>
              <a:ext cx="244160" cy="429409"/>
            </a:xfrm>
            <a:prstGeom prst="rightArrow">
              <a:avLst/>
            </a:prstGeom>
            <a:solidFill>
              <a:srgbClr val="09A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s-ES" sz="1350">
                <a:solidFill>
                  <a:srgbClr val="FEFFFF"/>
                </a:solidFill>
                <a:latin typeface="Century Gothic" panose="020F0302020204030204"/>
              </a:endParaRPr>
            </a:p>
          </p:txBody>
        </p:sp>
      </p:grpSp>
      <p:sp>
        <p:nvSpPr>
          <p:cNvPr id="3" name="CuadroTexto 2"/>
          <p:cNvSpPr txBox="1"/>
          <p:nvPr/>
        </p:nvSpPr>
        <p:spPr>
          <a:xfrm>
            <a:off x="192681" y="2985464"/>
            <a:ext cx="366916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</a:rPr>
              <a:t>Win-win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2400" b="1" dirty="0" err="1">
                <a:solidFill>
                  <a:schemeClr val="accent2">
                    <a:lumMod val="50000"/>
                  </a:schemeClr>
                </a:solidFill>
              </a:rPr>
              <a:t>situation</a:t>
            </a:r>
            <a:r>
              <a:rPr lang="es-ES" sz="2400" b="1" dirty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  <a:p>
            <a:endParaRPr lang="es-ES" b="1" dirty="0">
              <a:solidFill>
                <a:srgbClr val="0045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err="1">
                <a:solidFill>
                  <a:srgbClr val="004550"/>
                </a:solidFill>
              </a:rPr>
              <a:t>Building</a:t>
            </a:r>
            <a:r>
              <a:rPr lang="es-ES" b="1" dirty="0">
                <a:solidFill>
                  <a:srgbClr val="004550"/>
                </a:solidFill>
              </a:rPr>
              <a:t> </a:t>
            </a:r>
            <a:r>
              <a:rPr lang="es-ES" b="1" dirty="0" err="1">
                <a:solidFill>
                  <a:srgbClr val="004550"/>
                </a:solidFill>
              </a:rPr>
              <a:t>on</a:t>
            </a:r>
            <a:r>
              <a:rPr lang="es-ES" b="1" dirty="0">
                <a:solidFill>
                  <a:srgbClr val="004550"/>
                </a:solidFill>
              </a:rPr>
              <a:t> </a:t>
            </a:r>
            <a:r>
              <a:rPr lang="es-ES" b="1" dirty="0" err="1">
                <a:solidFill>
                  <a:srgbClr val="004550"/>
                </a:solidFill>
              </a:rPr>
              <a:t>existent</a:t>
            </a:r>
            <a:r>
              <a:rPr lang="es-ES" b="1" dirty="0">
                <a:solidFill>
                  <a:srgbClr val="004550"/>
                </a:solidFill>
              </a:rPr>
              <a:t> </a:t>
            </a:r>
            <a:r>
              <a:rPr lang="es-ES" b="1" dirty="0" err="1">
                <a:solidFill>
                  <a:srgbClr val="004550"/>
                </a:solidFill>
              </a:rPr>
              <a:t>knowledge</a:t>
            </a:r>
            <a:endParaRPr lang="es-ES" b="1" dirty="0">
              <a:solidFill>
                <a:srgbClr val="0045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b="1" dirty="0">
              <a:solidFill>
                <a:srgbClr val="0045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err="1">
                <a:solidFill>
                  <a:srgbClr val="004550"/>
                </a:solidFill>
              </a:rPr>
              <a:t>Contributing</a:t>
            </a:r>
            <a:r>
              <a:rPr lang="es-ES" b="1" dirty="0">
                <a:solidFill>
                  <a:srgbClr val="004550"/>
                </a:solidFill>
              </a:rPr>
              <a:t> to </a:t>
            </a:r>
            <a:r>
              <a:rPr lang="es-ES" b="1" dirty="0" err="1">
                <a:solidFill>
                  <a:srgbClr val="004550"/>
                </a:solidFill>
              </a:rPr>
              <a:t>ongoing</a:t>
            </a:r>
            <a:r>
              <a:rPr lang="es-ES" b="1" dirty="0">
                <a:solidFill>
                  <a:srgbClr val="004550"/>
                </a:solidFill>
              </a:rPr>
              <a:t> </a:t>
            </a:r>
            <a:r>
              <a:rPr lang="es-ES" b="1" dirty="0" err="1">
                <a:solidFill>
                  <a:srgbClr val="004550"/>
                </a:solidFill>
              </a:rPr>
              <a:t>initiatives</a:t>
            </a:r>
            <a:r>
              <a:rPr lang="es-ES" b="1" dirty="0">
                <a:solidFill>
                  <a:srgbClr val="004550"/>
                </a:solidFill>
              </a:rPr>
              <a:t> and </a:t>
            </a:r>
            <a:r>
              <a:rPr lang="es-ES" b="1" dirty="0" err="1">
                <a:solidFill>
                  <a:srgbClr val="004550"/>
                </a:solidFill>
              </a:rPr>
              <a:t>policies</a:t>
            </a:r>
            <a:endParaRPr lang="es-ES" b="1" dirty="0">
              <a:solidFill>
                <a:srgbClr val="0045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b="1" dirty="0">
              <a:solidFill>
                <a:srgbClr val="0045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b="1" dirty="0" err="1">
                <a:solidFill>
                  <a:srgbClr val="004550"/>
                </a:solidFill>
              </a:rPr>
              <a:t>Looking</a:t>
            </a:r>
            <a:r>
              <a:rPr lang="es-ES" b="1" dirty="0">
                <a:solidFill>
                  <a:srgbClr val="004550"/>
                </a:solidFill>
              </a:rPr>
              <a:t> </a:t>
            </a:r>
            <a:r>
              <a:rPr lang="es-ES" b="1" dirty="0" err="1">
                <a:solidFill>
                  <a:srgbClr val="004550"/>
                </a:solidFill>
              </a:rPr>
              <a:t>for</a:t>
            </a:r>
            <a:r>
              <a:rPr lang="es-ES" b="1" dirty="0">
                <a:solidFill>
                  <a:srgbClr val="004550"/>
                </a:solidFill>
              </a:rPr>
              <a:t> </a:t>
            </a:r>
            <a:r>
              <a:rPr lang="es-ES" b="1" dirty="0" err="1">
                <a:solidFill>
                  <a:srgbClr val="004550"/>
                </a:solidFill>
              </a:rPr>
              <a:t>sustainability</a:t>
            </a:r>
            <a:endParaRPr lang="es-ES" b="1" dirty="0">
              <a:solidFill>
                <a:srgbClr val="00455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b="1" dirty="0" err="1">
                <a:solidFill>
                  <a:srgbClr val="004550"/>
                </a:solidFill>
              </a:rPr>
              <a:t>CleanAtlantic</a:t>
            </a:r>
            <a:r>
              <a:rPr lang="en-GB" b="1" dirty="0">
                <a:solidFill>
                  <a:srgbClr val="004550"/>
                </a:solidFill>
              </a:rPr>
              <a:t> network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b="1" dirty="0">
              <a:solidFill>
                <a:srgbClr val="004550"/>
              </a:solidFill>
            </a:endParaRPr>
          </a:p>
        </p:txBody>
      </p:sp>
      <p:pic>
        <p:nvPicPr>
          <p:cNvPr id="22" name="21 Imagen" descr="trophy-153395_1280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71119">
            <a:off x="250349" y="1198583"/>
            <a:ext cx="1130338" cy="1421250"/>
          </a:xfrm>
          <a:prstGeom prst="rect">
            <a:avLst/>
          </a:prstGeom>
        </p:spPr>
      </p:pic>
      <p:pic>
        <p:nvPicPr>
          <p:cNvPr id="23" name="22 Imagen" descr="trophy-153395_1280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672240">
            <a:off x="1347917" y="1195418"/>
            <a:ext cx="1130338" cy="1421250"/>
          </a:xfrm>
          <a:prstGeom prst="rect">
            <a:avLst/>
          </a:prstGeom>
        </p:spPr>
      </p:pic>
      <p:cxnSp>
        <p:nvCxnSpPr>
          <p:cNvPr id="26" name="4 Conector recto">
            <a:extLst>
              <a:ext uri="{FF2B5EF4-FFF2-40B4-BE49-F238E27FC236}">
                <a16:creationId xmlns:a16="http://schemas.microsoft.com/office/drawing/2014/main" xmlns="" id="{4F24CC52-1C77-4F3F-BE13-15C53E064BE3}"/>
              </a:ext>
            </a:extLst>
          </p:cNvPr>
          <p:cNvCxnSpPr/>
          <p:nvPr/>
        </p:nvCxnSpPr>
        <p:spPr>
          <a:xfrm>
            <a:off x="259882" y="715050"/>
            <a:ext cx="11685070" cy="0"/>
          </a:xfrm>
          <a:prstGeom prst="line">
            <a:avLst/>
          </a:prstGeom>
          <a:ln w="57150" cap="rnd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ergamino: vertical 40">
            <a:extLst>
              <a:ext uri="{FF2B5EF4-FFF2-40B4-BE49-F238E27FC236}">
                <a16:creationId xmlns:a16="http://schemas.microsoft.com/office/drawing/2014/main" xmlns="" id="{D14360A5-8F87-44CC-AD24-74D18E026981}"/>
              </a:ext>
            </a:extLst>
          </p:cNvPr>
          <p:cNvSpPr/>
          <p:nvPr/>
        </p:nvSpPr>
        <p:spPr>
          <a:xfrm>
            <a:off x="8450997" y="819150"/>
            <a:ext cx="3741003" cy="5323799"/>
          </a:xfrm>
          <a:prstGeom prst="verticalScroll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es-ES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CleanAtlantic</a:t>
            </a:r>
            <a:r>
              <a:rPr lang="es-ES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</a:p>
          <a:p>
            <a:pPr algn="ctr"/>
            <a:r>
              <a:rPr lang="es-ES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Legacy</a:t>
            </a:r>
            <a:r>
              <a:rPr lang="es-ES" b="1" dirty="0"/>
              <a:t> </a:t>
            </a:r>
          </a:p>
          <a:p>
            <a:pPr algn="ctr"/>
            <a:endParaRPr lang="es-E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600" b="1" dirty="0"/>
              <a:t>New </a:t>
            </a:r>
            <a:r>
              <a:rPr lang="es-ES" sz="1600" b="1" dirty="0" err="1"/>
              <a:t>knowledge</a:t>
            </a:r>
            <a:endParaRPr lang="es-ES" sz="1600" b="1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 err="1"/>
              <a:t>Technical</a:t>
            </a:r>
            <a:r>
              <a:rPr lang="es-ES" sz="1600" dirty="0"/>
              <a:t> </a:t>
            </a:r>
            <a:r>
              <a:rPr lang="es-ES" sz="1600" dirty="0" err="1"/>
              <a:t>reports</a:t>
            </a:r>
            <a:endParaRPr lang="es-ES" sz="1600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 err="1">
                <a:solidFill>
                  <a:srgbClr val="FFFF00"/>
                </a:solidFill>
              </a:rPr>
              <a:t>Scientific</a:t>
            </a:r>
            <a:r>
              <a:rPr lang="es-ES" sz="1600" dirty="0">
                <a:solidFill>
                  <a:srgbClr val="FFFF00"/>
                </a:solidFill>
              </a:rPr>
              <a:t> </a:t>
            </a:r>
            <a:r>
              <a:rPr lang="es-ES" sz="1600" dirty="0" err="1">
                <a:solidFill>
                  <a:srgbClr val="FFFF00"/>
                </a:solidFill>
              </a:rPr>
              <a:t>papers</a:t>
            </a:r>
            <a:endParaRPr lang="es-ES" sz="1600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600" b="1" dirty="0">
                <a:solidFill>
                  <a:schemeClr val="bg1"/>
                </a:solidFill>
              </a:rPr>
              <a:t>Data and </a:t>
            </a:r>
            <a:r>
              <a:rPr lang="es-ES" sz="1600" b="1" dirty="0" err="1">
                <a:solidFill>
                  <a:schemeClr val="bg1"/>
                </a:solidFill>
              </a:rPr>
              <a:t>resources</a:t>
            </a:r>
            <a:endParaRPr lang="es-ES" sz="1600" b="1" dirty="0">
              <a:solidFill>
                <a:schemeClr val="bg1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>
                <a:solidFill>
                  <a:srgbClr val="FFFF00"/>
                </a:solidFill>
              </a:rPr>
              <a:t>Online </a:t>
            </a:r>
            <a:r>
              <a:rPr lang="es-ES" sz="1600" dirty="0" err="1">
                <a:solidFill>
                  <a:srgbClr val="FFFF00"/>
                </a:solidFill>
              </a:rPr>
              <a:t>maps</a:t>
            </a:r>
            <a:r>
              <a:rPr lang="es-ES" sz="1600" dirty="0">
                <a:solidFill>
                  <a:srgbClr val="FFFF00"/>
                </a:solidFill>
              </a:rPr>
              <a:t> &amp; </a:t>
            </a:r>
            <a:r>
              <a:rPr lang="es-ES" sz="1600" dirty="0" err="1">
                <a:solidFill>
                  <a:srgbClr val="FFFF00"/>
                </a:solidFill>
              </a:rPr>
              <a:t>databases</a:t>
            </a:r>
            <a:endParaRPr lang="es-ES" sz="1600" dirty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600" b="1" dirty="0">
                <a:solidFill>
                  <a:schemeClr val="bg1"/>
                </a:solidFill>
              </a:rPr>
              <a:t>Tools and </a:t>
            </a:r>
            <a:r>
              <a:rPr lang="es-ES" sz="1600" b="1" dirty="0" err="1">
                <a:solidFill>
                  <a:schemeClr val="bg1"/>
                </a:solidFill>
              </a:rPr>
              <a:t>protocols</a:t>
            </a:r>
            <a:endParaRPr lang="es-ES" sz="1600" b="1" dirty="0">
              <a:solidFill>
                <a:schemeClr val="bg1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 err="1">
                <a:solidFill>
                  <a:srgbClr val="FFFF00"/>
                </a:solidFill>
              </a:rPr>
              <a:t>Modelling</a:t>
            </a:r>
            <a:r>
              <a:rPr lang="es-ES" sz="1600" dirty="0">
                <a:solidFill>
                  <a:srgbClr val="FFFF00"/>
                </a:solidFill>
              </a:rPr>
              <a:t> </a:t>
            </a:r>
            <a:r>
              <a:rPr lang="es-ES" sz="1600" dirty="0" err="1">
                <a:solidFill>
                  <a:srgbClr val="FFFF00"/>
                </a:solidFill>
              </a:rPr>
              <a:t>tools</a:t>
            </a:r>
            <a:endParaRPr lang="es-ES" sz="1600" dirty="0">
              <a:solidFill>
                <a:srgbClr val="FFFF00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>
                <a:solidFill>
                  <a:srgbClr val="FFFF00"/>
                </a:solidFill>
              </a:rPr>
              <a:t>Apps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 err="1">
                <a:solidFill>
                  <a:srgbClr val="FFFF00"/>
                </a:solidFill>
              </a:rPr>
              <a:t>Tecnology</a:t>
            </a:r>
            <a:endParaRPr lang="es-ES" sz="1600" dirty="0">
              <a:solidFill>
                <a:srgbClr val="FFFF00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s-ES" sz="1600" dirty="0">
                <a:solidFill>
                  <a:srgbClr val="FFFF00"/>
                </a:solidFill>
              </a:rPr>
              <a:t>Good </a:t>
            </a:r>
            <a:r>
              <a:rPr lang="es-ES" sz="1600" dirty="0" err="1">
                <a:solidFill>
                  <a:srgbClr val="FFFF00"/>
                </a:solidFill>
              </a:rPr>
              <a:t>practices</a:t>
            </a:r>
            <a:endParaRPr lang="es-ES" sz="1600" dirty="0">
              <a:solidFill>
                <a:srgbClr val="FFFF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1600" b="1" dirty="0" err="1">
                <a:solidFill>
                  <a:schemeClr val="bg1"/>
                </a:solidFill>
              </a:rPr>
              <a:t>Awareness</a:t>
            </a:r>
            <a:r>
              <a:rPr lang="es-ES" sz="1600" b="1" dirty="0">
                <a:solidFill>
                  <a:schemeClr val="bg1"/>
                </a:solidFill>
              </a:rPr>
              <a:t> </a:t>
            </a:r>
            <a:r>
              <a:rPr lang="es-ES" sz="1600" b="1" dirty="0" err="1">
                <a:solidFill>
                  <a:schemeClr val="bg1"/>
                </a:solidFill>
              </a:rPr>
              <a:t>rasising</a:t>
            </a:r>
            <a:r>
              <a:rPr lang="es-ES" sz="1600" b="1" dirty="0">
                <a:solidFill>
                  <a:schemeClr val="bg1"/>
                </a:solidFill>
              </a:rPr>
              <a:t> </a:t>
            </a:r>
            <a:r>
              <a:rPr lang="es-ES" sz="1600" b="1" dirty="0" err="1">
                <a:solidFill>
                  <a:schemeClr val="bg1"/>
                </a:solidFill>
              </a:rPr>
              <a:t>materials</a:t>
            </a:r>
            <a:endParaRPr lang="es-ES" sz="1600" b="1" dirty="0">
              <a:solidFill>
                <a:schemeClr val="bg1"/>
              </a:solidFill>
            </a:endParaRPr>
          </a:p>
          <a:p>
            <a:endParaRPr lang="es-ES" sz="1600" dirty="0">
              <a:solidFill>
                <a:srgbClr val="FFFFFF"/>
              </a:solidFill>
            </a:endParaRPr>
          </a:p>
          <a:p>
            <a:r>
              <a:rPr lang="es-ES" sz="2400" dirty="0">
                <a:solidFill>
                  <a:srgbClr val="FFFFFF"/>
                </a:solidFill>
              </a:rPr>
              <a:t>&gt; 80 </a:t>
            </a:r>
            <a:r>
              <a:rPr lang="es-ES" sz="2400" dirty="0" err="1">
                <a:solidFill>
                  <a:srgbClr val="FFFFFF"/>
                </a:solidFill>
              </a:rPr>
              <a:t>outcomes</a:t>
            </a:r>
            <a:endParaRPr lang="es-ES" sz="2400" dirty="0">
              <a:solidFill>
                <a:srgbClr val="FFFFFF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sz="1600" b="1" dirty="0">
              <a:solidFill>
                <a:schemeClr val="bg1"/>
              </a:solidFill>
            </a:endParaRPr>
          </a:p>
          <a:p>
            <a:pPr algn="ctr"/>
            <a:endParaRPr lang="es-ES" sz="1600" b="1" dirty="0">
              <a:solidFill>
                <a:srgbClr val="FFFF00"/>
              </a:solidFill>
            </a:endParaRPr>
          </a:p>
          <a:p>
            <a:pPr algn="ctr"/>
            <a:endParaRPr lang="es-ES" dirty="0"/>
          </a:p>
        </p:txBody>
      </p:sp>
      <p:sp>
        <p:nvSpPr>
          <p:cNvPr id="29" name="Title 20">
            <a:extLst>
              <a:ext uri="{FF2B5EF4-FFF2-40B4-BE49-F238E27FC236}">
                <a16:creationId xmlns:a16="http://schemas.microsoft.com/office/drawing/2014/main" xmlns="" id="{8E9933DF-949F-4934-BDD8-9F15E568DDF5}"/>
              </a:ext>
            </a:extLst>
          </p:cNvPr>
          <p:cNvSpPr txBox="1">
            <a:spLocks/>
          </p:cNvSpPr>
          <p:nvPr/>
        </p:nvSpPr>
        <p:spPr>
          <a:xfrm>
            <a:off x="41571" y="65010"/>
            <a:ext cx="11656008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rgbClr val="00465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solidFill>
                  <a:srgbClr val="003E48"/>
                </a:solidFill>
              </a:rPr>
              <a:t>Working streams and outputs</a:t>
            </a:r>
            <a:r>
              <a:rPr lang="en-GB" sz="4200" dirty="0">
                <a:solidFill>
                  <a:srgbClr val="003E48"/>
                </a:solidFill>
                <a:latin typeface="Calibri" panose="020F0502020204030204" pitchFamily="34" charset="0"/>
              </a:rPr>
              <a:t/>
            </a:r>
            <a:br>
              <a:rPr lang="en-GB" sz="4200" dirty="0">
                <a:solidFill>
                  <a:srgbClr val="003E48"/>
                </a:solidFill>
                <a:latin typeface="Calibri" panose="020F0502020204030204" pitchFamily="34" charset="0"/>
              </a:rPr>
            </a:br>
            <a:endParaRPr lang="en-GB" sz="4200" dirty="0">
              <a:solidFill>
                <a:srgbClr val="003E48"/>
              </a:solidFill>
              <a:latin typeface="Calibri" panose="020F0502020204030204" pitchFamily="34" charset="0"/>
            </a:endParaRPr>
          </a:p>
        </p:txBody>
      </p:sp>
      <p:sp>
        <p:nvSpPr>
          <p:cNvPr id="4" name="Estrella de 5 puntas 19">
            <a:extLst>
              <a:ext uri="{FF2B5EF4-FFF2-40B4-BE49-F238E27FC236}">
                <a16:creationId xmlns:a16="http://schemas.microsoft.com/office/drawing/2014/main" xmlns="" id="{5C33F492-3504-1084-8FF9-5616DDBB61D1}"/>
              </a:ext>
            </a:extLst>
          </p:cNvPr>
          <p:cNvSpPr/>
          <p:nvPr/>
        </p:nvSpPr>
        <p:spPr>
          <a:xfrm>
            <a:off x="4098846" y="2536301"/>
            <a:ext cx="3077251" cy="1719789"/>
          </a:xfrm>
          <a:prstGeom prst="star5">
            <a:avLst/>
          </a:prstGeom>
          <a:solidFill>
            <a:schemeClr val="tx2">
              <a:lumMod val="75000"/>
              <a:lumOff val="25000"/>
            </a:schemeClr>
          </a:solidFill>
          <a:ln w="38100">
            <a:solidFill>
              <a:srgbClr val="BEFB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s-ES" sz="825" dirty="0">
              <a:solidFill>
                <a:srgbClr val="004550"/>
              </a:solidFill>
              <a:latin typeface="Century Gothic" panose="020F0302020204030204"/>
            </a:endParaRPr>
          </a:p>
          <a:p>
            <a:pPr algn="ctr" defTabSz="685800"/>
            <a:endParaRPr lang="es-ES" sz="825" dirty="0">
              <a:solidFill>
                <a:srgbClr val="FEFFFF"/>
              </a:solidFill>
              <a:latin typeface="Century Gothic" panose="020F0302020204030204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94BB1347-56D7-52D5-3B50-A8B53779F7B3}"/>
              </a:ext>
            </a:extLst>
          </p:cNvPr>
          <p:cNvSpPr txBox="1"/>
          <p:nvPr/>
        </p:nvSpPr>
        <p:spPr>
          <a:xfrm>
            <a:off x="4513310" y="3156735"/>
            <a:ext cx="2513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s-ES" b="1" dirty="0">
                <a:solidFill>
                  <a:srgbClr val="FEFFFF"/>
                </a:solidFill>
                <a:latin typeface="Calibri "/>
              </a:rPr>
              <a:t>CAPITALISATION</a:t>
            </a:r>
          </a:p>
        </p:txBody>
      </p:sp>
    </p:spTree>
    <p:extLst>
      <p:ext uri="{BB962C8B-B14F-4D97-AF65-F5344CB8AC3E}">
        <p14:creationId xmlns:p14="http://schemas.microsoft.com/office/powerpoint/2010/main" val="125603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4 Conector recto">
            <a:extLst>
              <a:ext uri="{FF2B5EF4-FFF2-40B4-BE49-F238E27FC236}">
                <a16:creationId xmlns:a16="http://schemas.microsoft.com/office/drawing/2014/main" xmlns="" id="{4F24CC52-1C77-4F3F-BE13-15C53E064BE3}"/>
              </a:ext>
            </a:extLst>
          </p:cNvPr>
          <p:cNvCxnSpPr/>
          <p:nvPr/>
        </p:nvCxnSpPr>
        <p:spPr>
          <a:xfrm>
            <a:off x="259882" y="715050"/>
            <a:ext cx="11685070" cy="0"/>
          </a:xfrm>
          <a:prstGeom prst="line">
            <a:avLst/>
          </a:prstGeom>
          <a:ln w="57150" cap="rnd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uadroTexto 27"/>
          <p:cNvSpPr txBox="1"/>
          <p:nvPr/>
        </p:nvSpPr>
        <p:spPr>
          <a:xfrm>
            <a:off x="9501824" y="1673998"/>
            <a:ext cx="24189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>
                <a:solidFill>
                  <a:schemeClr val="bg1"/>
                </a:solidFill>
                <a:latin typeface="Bahnschrift" panose="020B0502040204020203" pitchFamily="34" charset="0"/>
              </a:rPr>
              <a:t>www.cleanatlantic.eu</a:t>
            </a:r>
          </a:p>
        </p:txBody>
      </p:sp>
      <p:sp>
        <p:nvSpPr>
          <p:cNvPr id="30" name="Title 20">
            <a:extLst>
              <a:ext uri="{FF2B5EF4-FFF2-40B4-BE49-F238E27FC236}">
                <a16:creationId xmlns:a16="http://schemas.microsoft.com/office/drawing/2014/main" xmlns="" id="{8E9933DF-949F-4934-BDD8-9F15E568DDF5}"/>
              </a:ext>
            </a:extLst>
          </p:cNvPr>
          <p:cNvSpPr txBox="1">
            <a:spLocks/>
          </p:cNvSpPr>
          <p:nvPr/>
        </p:nvSpPr>
        <p:spPr>
          <a:xfrm>
            <a:off x="41571" y="65010"/>
            <a:ext cx="11656008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rgbClr val="00465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solidFill>
                  <a:srgbClr val="003E48"/>
                </a:solidFill>
              </a:rPr>
              <a:t>Marine litter impact on Tourism</a:t>
            </a:r>
            <a:r>
              <a:rPr lang="en-GB" sz="4200" dirty="0">
                <a:solidFill>
                  <a:srgbClr val="003E48"/>
                </a:solidFill>
                <a:latin typeface="Calibri" panose="020F0502020204030204" pitchFamily="34" charset="0"/>
              </a:rPr>
              <a:t/>
            </a:r>
            <a:br>
              <a:rPr lang="en-GB" sz="4200" dirty="0">
                <a:solidFill>
                  <a:srgbClr val="003E48"/>
                </a:solidFill>
                <a:latin typeface="Calibri" panose="020F0502020204030204" pitchFamily="34" charset="0"/>
              </a:rPr>
            </a:br>
            <a:endParaRPr lang="en-GB" sz="4200" dirty="0">
              <a:solidFill>
                <a:srgbClr val="003E48"/>
              </a:solidFill>
              <a:latin typeface="Calibri" panose="020F050202020403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5F9B077C-285F-FE25-3BCB-15265742ADB3}"/>
              </a:ext>
            </a:extLst>
          </p:cNvPr>
          <p:cNvSpPr txBox="1"/>
          <p:nvPr/>
        </p:nvSpPr>
        <p:spPr>
          <a:xfrm>
            <a:off x="379792" y="1353958"/>
            <a:ext cx="53380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8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Coastal</a:t>
            </a:r>
            <a:r>
              <a:rPr lang="es-E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tourism</a:t>
            </a:r>
            <a:r>
              <a:rPr lang="es-ES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es-ES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es-E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biggest</a:t>
            </a:r>
            <a:r>
              <a:rPr lang="es-E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sector </a:t>
            </a:r>
            <a:r>
              <a:rPr lang="es-ES" sz="18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across</a:t>
            </a:r>
            <a:r>
              <a:rPr lang="es-E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es-E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Blue </a:t>
            </a:r>
            <a:r>
              <a:rPr lang="es-ES" sz="18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Economy</a:t>
            </a:r>
            <a:r>
              <a:rPr lang="es-E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both</a:t>
            </a:r>
            <a:r>
              <a:rPr lang="es-E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s-ES" sz="18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terms</a:t>
            </a:r>
            <a:r>
              <a:rPr lang="es-E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es-E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Gross </a:t>
            </a:r>
            <a:r>
              <a:rPr lang="es-ES" sz="18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Value</a:t>
            </a:r>
            <a:r>
              <a:rPr lang="es-E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8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Added</a:t>
            </a:r>
            <a:r>
              <a:rPr lang="es-ES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(GVA) and </a:t>
            </a:r>
            <a:r>
              <a:rPr lang="es-ES" sz="18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employment</a:t>
            </a:r>
            <a:endParaRPr lang="es-ES" sz="1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ES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It relies on healthy coastal and ocean resources and depends highly on good environmental conditions.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Marine litter can potentially affect the economies of coastal communities that depend on tourism</a:t>
            </a:r>
            <a:r>
              <a:rPr lang="en-US" dirty="0" smtClean="0">
                <a:latin typeface="Century Gothic" panose="020B0502020202020204" pitchFamily="34" charset="0"/>
              </a:rPr>
              <a:t>.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i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What is the impact of marine litter and 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what </a:t>
            </a:r>
            <a:r>
              <a:rPr lang="en-US" i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can be done to </a:t>
            </a:r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tackle it</a:t>
            </a:r>
            <a:r>
              <a:rPr lang="en-US" sz="1400" i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?</a:t>
            </a:r>
            <a:endParaRPr lang="en-US" i="1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1030" name="Picture 6" descr="Playas de Madeira - Isla de Madeira, Portugal - Visita Madeira">
            <a:extLst>
              <a:ext uri="{FF2B5EF4-FFF2-40B4-BE49-F238E27FC236}">
                <a16:creationId xmlns:a16="http://schemas.microsoft.com/office/drawing/2014/main" xmlns="" id="{F7B62DFC-60CC-E3B9-E792-74A81AD11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344" y="1470419"/>
            <a:ext cx="5861235" cy="391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09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582" y="99996"/>
            <a:ext cx="9092665" cy="4776907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945593" y="3672695"/>
            <a:ext cx="10322382" cy="2779809"/>
            <a:chOff x="844281" y="3039769"/>
            <a:chExt cx="10322382" cy="2779809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4281" y="4213634"/>
              <a:ext cx="1621238" cy="1590649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468933">
              <a:off x="3098613" y="4213633"/>
              <a:ext cx="1621238" cy="1590649"/>
            </a:xfrm>
            <a:prstGeom prst="rect">
              <a:avLst/>
            </a:prstGeom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4939897">
              <a:off x="5321178" y="4213632"/>
              <a:ext cx="1621238" cy="1590649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8524429">
              <a:off x="7575510" y="4220318"/>
              <a:ext cx="1621238" cy="1590649"/>
            </a:xfrm>
            <a:prstGeom prst="rect">
              <a:avLst/>
            </a:prstGeom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363012">
              <a:off x="9560720" y="4213634"/>
              <a:ext cx="1621238" cy="1590649"/>
            </a:xfrm>
            <a:prstGeom prst="rect">
              <a:avLst/>
            </a:prstGeom>
          </p:spPr>
        </p:pic>
        <p:sp>
          <p:nvSpPr>
            <p:cNvPr id="10" name="CuadroTexto 9"/>
            <p:cNvSpPr txBox="1"/>
            <p:nvPr/>
          </p:nvSpPr>
          <p:spPr>
            <a:xfrm>
              <a:off x="1304072" y="3039769"/>
              <a:ext cx="9575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5400" dirty="0" err="1">
                  <a:solidFill>
                    <a:schemeClr val="accent2">
                      <a:lumMod val="75000"/>
                    </a:schemeClr>
                  </a:solidFill>
                  <a:latin typeface="Candara" panose="020E0502030303020204" pitchFamily="34" charset="0"/>
                </a:rPr>
                <a:t>Many</a:t>
              </a:r>
              <a:r>
                <a:rPr lang="es-ES" sz="5400" dirty="0">
                  <a:solidFill>
                    <a:schemeClr val="accent2">
                      <a:lumMod val="75000"/>
                    </a:schemeClr>
                  </a:solidFill>
                  <a:latin typeface="Candara" panose="020E0502030303020204" pitchFamily="34" charset="0"/>
                </a:rPr>
                <a:t> </a:t>
              </a:r>
              <a:r>
                <a:rPr lang="es-ES" sz="5400" dirty="0" err="1">
                  <a:solidFill>
                    <a:schemeClr val="accent2">
                      <a:lumMod val="75000"/>
                    </a:schemeClr>
                  </a:solidFill>
                  <a:latin typeface="Candara" panose="020E0502030303020204" pitchFamily="34" charset="0"/>
                </a:rPr>
                <a:t>thanks</a:t>
              </a:r>
              <a:r>
                <a:rPr lang="es-ES" sz="5400" dirty="0">
                  <a:solidFill>
                    <a:schemeClr val="accent2">
                      <a:lumMod val="75000"/>
                    </a:schemeClr>
                  </a:solidFill>
                  <a:latin typeface="Candara" panose="020E0502030303020204" pitchFamily="34" charset="0"/>
                </a:rPr>
                <a:t> </a:t>
              </a:r>
              <a:r>
                <a:rPr lang="es-ES" sz="5400" dirty="0" err="1">
                  <a:solidFill>
                    <a:schemeClr val="accent2">
                      <a:lumMod val="75000"/>
                    </a:schemeClr>
                  </a:solidFill>
                  <a:latin typeface="Candara" panose="020E0502030303020204" pitchFamily="34" charset="0"/>
                </a:rPr>
                <a:t>for</a:t>
              </a:r>
              <a:r>
                <a:rPr lang="es-ES" sz="5400" dirty="0">
                  <a:solidFill>
                    <a:schemeClr val="accent2">
                      <a:lumMod val="75000"/>
                    </a:schemeClr>
                  </a:solidFill>
                  <a:latin typeface="Candara" panose="020E0502030303020204" pitchFamily="34" charset="0"/>
                </a:rPr>
                <a:t> </a:t>
              </a:r>
              <a:r>
                <a:rPr lang="es-ES" sz="5400" dirty="0" err="1">
                  <a:solidFill>
                    <a:schemeClr val="accent2">
                      <a:lumMod val="75000"/>
                    </a:schemeClr>
                  </a:solidFill>
                  <a:latin typeface="Candara" panose="020E0502030303020204" pitchFamily="34" charset="0"/>
                </a:rPr>
                <a:t>your</a:t>
              </a:r>
              <a:r>
                <a:rPr lang="es-ES" sz="5400" dirty="0">
                  <a:solidFill>
                    <a:schemeClr val="accent2">
                      <a:lumMod val="75000"/>
                    </a:schemeClr>
                  </a:solidFill>
                  <a:latin typeface="Candara" panose="020E0502030303020204" pitchFamily="34" charset="0"/>
                </a:rPr>
                <a:t> </a:t>
              </a:r>
              <a:r>
                <a:rPr lang="es-ES" sz="5400" dirty="0" err="1">
                  <a:solidFill>
                    <a:schemeClr val="accent2">
                      <a:lumMod val="75000"/>
                    </a:schemeClr>
                  </a:solidFill>
                  <a:latin typeface="Candara" panose="020E0502030303020204" pitchFamily="34" charset="0"/>
                </a:rPr>
                <a:t>attention</a:t>
              </a:r>
              <a:endParaRPr lang="en-GB" sz="5400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endParaRPr>
            </a:p>
          </p:txBody>
        </p:sp>
      </p:grpSp>
      <p:cxnSp>
        <p:nvCxnSpPr>
          <p:cNvPr id="11" name="Conector recto de flecha 10"/>
          <p:cNvCxnSpPr/>
          <p:nvPr/>
        </p:nvCxnSpPr>
        <p:spPr>
          <a:xfrm flipH="1" flipV="1">
            <a:off x="7314650" y="452388"/>
            <a:ext cx="3113471" cy="1660151"/>
          </a:xfrm>
          <a:prstGeom prst="straightConnector1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adroTexto 11"/>
          <p:cNvSpPr txBox="1"/>
          <p:nvPr/>
        </p:nvSpPr>
        <p:spPr>
          <a:xfrm>
            <a:off x="10343950" y="1917532"/>
            <a:ext cx="1848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/>
              <a:t>Results</a:t>
            </a:r>
            <a:r>
              <a:rPr lang="es-ES" sz="2400" b="1" dirty="0"/>
              <a:t>, </a:t>
            </a:r>
            <a:r>
              <a:rPr lang="es-ES" sz="2400" b="1" dirty="0" err="1"/>
              <a:t>maps</a:t>
            </a:r>
            <a:r>
              <a:rPr lang="es-ES" sz="2400" b="1" dirty="0"/>
              <a:t> and </a:t>
            </a:r>
            <a:r>
              <a:rPr lang="es-ES" sz="2400" b="1" dirty="0" err="1"/>
              <a:t>databases</a:t>
            </a:r>
            <a:endParaRPr lang="es-ES" sz="2400" b="1" dirty="0"/>
          </a:p>
        </p:txBody>
      </p:sp>
      <p:sp>
        <p:nvSpPr>
          <p:cNvPr id="13" name="Elipse 12"/>
          <p:cNvSpPr/>
          <p:nvPr/>
        </p:nvSpPr>
        <p:spPr>
          <a:xfrm>
            <a:off x="6227545" y="66643"/>
            <a:ext cx="1337912" cy="462746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CuadroTexto 1"/>
          <p:cNvSpPr txBox="1"/>
          <p:nvPr/>
        </p:nvSpPr>
        <p:spPr>
          <a:xfrm>
            <a:off x="8078784" y="543040"/>
            <a:ext cx="24189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>
                <a:solidFill>
                  <a:srgbClr val="002D3A"/>
                </a:solidFill>
                <a:latin typeface="Bahnschrift" panose="020B0502040204020203" pitchFamily="34" charset="0"/>
              </a:rPr>
              <a:t>www.cleanatlantic.eu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xmlns="" id="{50F2C82D-21B8-4176-A3BF-222931F34DEF}"/>
              </a:ext>
            </a:extLst>
          </p:cNvPr>
          <p:cNvSpPr txBox="1"/>
          <p:nvPr/>
        </p:nvSpPr>
        <p:spPr>
          <a:xfrm>
            <a:off x="323850" y="6116269"/>
            <a:ext cx="3571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FFFF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mfernandez@cetmar.org</a:t>
            </a:r>
            <a:endParaRPr lang="es-ES" dirty="0">
              <a:solidFill>
                <a:srgbClr val="FFFFFF"/>
              </a:solidFill>
            </a:endParaRPr>
          </a:p>
          <a:p>
            <a:r>
              <a:rPr lang="es-ES" b="0" i="0" dirty="0">
                <a:solidFill>
                  <a:srgbClr val="FFFFFF"/>
                </a:solidFill>
                <a:effectLst/>
                <a:latin typeface="Open Sans" panose="020B0606030504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cleanatlantic@cetmar.org</a:t>
            </a:r>
            <a:endParaRPr lang="es-E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36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Personalizar 4">
      <a:dk1>
        <a:srgbClr val="004550"/>
      </a:dk1>
      <a:lt1>
        <a:srgbClr val="FEFFFF"/>
      </a:lt1>
      <a:dk2>
        <a:srgbClr val="004550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Personalizar 4">
      <a:dk1>
        <a:srgbClr val="004550"/>
      </a:dk1>
      <a:lt1>
        <a:srgbClr val="FEFFFF"/>
      </a:lt1>
      <a:dk2>
        <a:srgbClr val="004550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5616</TotalTime>
  <Words>437</Words>
  <Application>Microsoft Office PowerPoint</Application>
  <PresentationFormat>Panorámica</PresentationFormat>
  <Paragraphs>142</Paragraphs>
  <Slides>9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9</vt:i4>
      </vt:variant>
    </vt:vector>
  </HeadingPairs>
  <TitlesOfParts>
    <vt:vector size="20" baseType="lpstr">
      <vt:lpstr>Arial</vt:lpstr>
      <vt:lpstr>Bahnschrift</vt:lpstr>
      <vt:lpstr>Calibri</vt:lpstr>
      <vt:lpstr>Calibri </vt:lpstr>
      <vt:lpstr>Candara</vt:lpstr>
      <vt:lpstr>Century Gothic</vt:lpstr>
      <vt:lpstr>Open Sans</vt:lpstr>
      <vt:lpstr>Times New Roman</vt:lpstr>
      <vt:lpstr>Wingdings</vt:lpstr>
      <vt:lpstr>Tema de Office</vt:lpstr>
      <vt:lpstr>1_Tema de Office</vt:lpstr>
      <vt:lpstr>Presentación de PowerPoint</vt:lpstr>
      <vt:lpstr>The challenge of marine litter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mfernadez</cp:lastModifiedBy>
  <cp:revision>371</cp:revision>
  <cp:lastPrinted>2020-06-29T12:37:54Z</cp:lastPrinted>
  <dcterms:created xsi:type="dcterms:W3CDTF">2017-10-29T15:52:54Z</dcterms:created>
  <dcterms:modified xsi:type="dcterms:W3CDTF">2022-11-03T19:23:29Z</dcterms:modified>
</cp:coreProperties>
</file>