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Lst>
  <p:notesMasterIdLst>
    <p:notesMasterId r:id="rId10"/>
  </p:notesMasterIdLst>
  <p:sldIdLst>
    <p:sldId id="281" r:id="rId2"/>
    <p:sldId id="310" r:id="rId3"/>
    <p:sldId id="311" r:id="rId4"/>
    <p:sldId id="303" r:id="rId5"/>
    <p:sldId id="317" r:id="rId6"/>
    <p:sldId id="316" r:id="rId7"/>
    <p:sldId id="314" r:id="rId8"/>
    <p:sldId id="315" r:id="rId9"/>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iziana Luisetti (Cefas)" initials="TL(" lastIdx="12" clrIdx="0">
    <p:extLst>
      <p:ext uri="{19B8F6BF-5375-455C-9EA6-DF929625EA0E}">
        <p15:presenceInfo xmlns:p15="http://schemas.microsoft.com/office/powerpoint/2012/main" userId="S::tiziana.luisetti@cefas.co.uk::9e145653-4c73-493a-aa77-6d0615db491b" providerId="AD"/>
      </p:ext>
    </p:extLst>
  </p:cmAuthor>
  <p:cmAuthor id="2" name="Gaetano Grilli (Cefas)" initials="GG(" lastIdx="6" clrIdx="1">
    <p:extLst>
      <p:ext uri="{19B8F6BF-5375-455C-9EA6-DF929625EA0E}">
        <p15:presenceInfo xmlns:p15="http://schemas.microsoft.com/office/powerpoint/2012/main" userId="S::gaetano.grilli@cefas.co.uk::e2c81a5b-62e6-4a7e-9a17-c493bbaec4e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65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29"/>
    <p:restoredTop sz="93792" autoAdjust="0"/>
  </p:normalViewPr>
  <p:slideViewPr>
    <p:cSldViewPr snapToGrid="0" snapToObjects="1">
      <p:cViewPr varScale="1">
        <p:scale>
          <a:sx n="67" d="100"/>
          <a:sy n="67" d="100"/>
        </p:scale>
        <p:origin x="1300"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A5F004-6981-4A78-AA2B-AB29EC4A3913}" type="datetimeFigureOut">
              <a:rPr lang="en-GB" smtClean="0"/>
              <a:t>04/11/2022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B1297D-57B2-4A52-9BC5-C0F906541AE4}" type="slidenum">
              <a:rPr lang="en-GB" smtClean="0"/>
              <a:t>‹#›</a:t>
            </a:fld>
            <a:endParaRPr lang="en-GB"/>
          </a:p>
        </p:txBody>
      </p:sp>
    </p:spTree>
    <p:extLst>
      <p:ext uri="{BB962C8B-B14F-4D97-AF65-F5344CB8AC3E}">
        <p14:creationId xmlns:p14="http://schemas.microsoft.com/office/powerpoint/2010/main" val="2096639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Good morning, my name is Josie Russell and I am a Senior Marine Litter Scientist at Cefas, today I am going to be presenting on insights into a choice experiment which Cefas completed in England and Ireland as part of the Clean Atlantic project.  This work was completed by our socio- economic team, and led by Gaetano Grilli.  I am not an economist, so I will do my best to describe the work and highlight the key results but I encourage you to read the paper which has much more detail and has just been published in Ecological Economics if you want to find out more, or I can also put you in contact with my colleagues.</a:t>
            </a:r>
          </a:p>
        </p:txBody>
      </p:sp>
      <p:sp>
        <p:nvSpPr>
          <p:cNvPr id="4" name="Slide Number Placeholder 3"/>
          <p:cNvSpPr>
            <a:spLocks noGrp="1"/>
          </p:cNvSpPr>
          <p:nvPr>
            <p:ph type="sldNum" sz="quarter" idx="5"/>
          </p:nvPr>
        </p:nvSpPr>
        <p:spPr/>
        <p:txBody>
          <a:bodyPr/>
          <a:lstStyle/>
          <a:p>
            <a:fld id="{96B1297D-57B2-4A52-9BC5-C0F906541AE4}" type="slidenum">
              <a:rPr lang="en-GB" smtClean="0"/>
              <a:t>1</a:t>
            </a:fld>
            <a:endParaRPr lang="en-GB"/>
          </a:p>
        </p:txBody>
      </p:sp>
    </p:spTree>
    <p:extLst>
      <p:ext uri="{BB962C8B-B14F-4D97-AF65-F5344CB8AC3E}">
        <p14:creationId xmlns:p14="http://schemas.microsoft.com/office/powerpoint/2010/main" val="3987092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work was completed in the Atlantic Area, and is designed to inform decision makers on preferences of policies which could be used to tackle marine litter.  As part of the work package we completed a literature review and found evidence was still mixed and limited.</a:t>
            </a:r>
          </a:p>
          <a:p>
            <a:endParaRPr lang="en-GB" dirty="0"/>
          </a:p>
          <a:p>
            <a:r>
              <a:rPr lang="en-GB" dirty="0"/>
              <a:t>The objectives of this piece of work were to understand public preferences and WTP for marine litter policies, to look at the </a:t>
            </a:r>
            <a:r>
              <a:rPr lang="en-GB" dirty="0" err="1"/>
              <a:t>diferrence</a:t>
            </a:r>
            <a:r>
              <a:rPr lang="en-GB" dirty="0"/>
              <a:t> between </a:t>
            </a:r>
            <a:r>
              <a:rPr lang="en-GB" dirty="0" err="1"/>
              <a:t>shrt</a:t>
            </a:r>
            <a:r>
              <a:rPr lang="en-GB" dirty="0"/>
              <a:t> term and log term and to understand cross country comparisons.</a:t>
            </a:r>
          </a:p>
        </p:txBody>
      </p:sp>
      <p:sp>
        <p:nvSpPr>
          <p:cNvPr id="4" name="Slide Number Placeholder 3"/>
          <p:cNvSpPr>
            <a:spLocks noGrp="1"/>
          </p:cNvSpPr>
          <p:nvPr>
            <p:ph type="sldNum" sz="quarter" idx="5"/>
          </p:nvPr>
        </p:nvSpPr>
        <p:spPr/>
        <p:txBody>
          <a:bodyPr/>
          <a:lstStyle/>
          <a:p>
            <a:fld id="{96B1297D-57B2-4A52-9BC5-C0F906541AE4}" type="slidenum">
              <a:rPr lang="en-GB" smtClean="0"/>
              <a:t>2</a:t>
            </a:fld>
            <a:endParaRPr lang="en-GB"/>
          </a:p>
        </p:txBody>
      </p:sp>
    </p:spTree>
    <p:extLst>
      <p:ext uri="{BB962C8B-B14F-4D97-AF65-F5344CB8AC3E}">
        <p14:creationId xmlns:p14="http://schemas.microsoft.com/office/powerpoint/2010/main" val="1708789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Three areas were chosen for the study, all which were know for their local tourism interests…..</a:t>
            </a:r>
          </a:p>
          <a:p>
            <a:endParaRPr lang="en-GB" dirty="0"/>
          </a:p>
          <a:p>
            <a:r>
              <a:rPr lang="en-GB" dirty="0"/>
              <a:t>To collect the data surveys were circulated.  Sept – Nov 2019.  The work was first piloted by circulating and there were 129 respondents.  </a:t>
            </a:r>
            <a:r>
              <a:rPr lang="en-GB" dirty="0" err="1"/>
              <a:t>Overalll</a:t>
            </a:r>
            <a:r>
              <a:rPr lang="en-GB" dirty="0"/>
              <a:t> there were 1593 </a:t>
            </a:r>
            <a:r>
              <a:rPr lang="en-GB" dirty="0" err="1"/>
              <a:t>respondants</a:t>
            </a:r>
            <a:r>
              <a:rPr lang="en-GB" dirty="0"/>
              <a:t> and these generally fitted those areas chosen but any differences are explained in more detail in the paper.</a:t>
            </a:r>
          </a:p>
        </p:txBody>
      </p:sp>
      <p:sp>
        <p:nvSpPr>
          <p:cNvPr id="4" name="Slide Number Placeholder 3"/>
          <p:cNvSpPr>
            <a:spLocks noGrp="1"/>
          </p:cNvSpPr>
          <p:nvPr>
            <p:ph type="sldNum" sz="quarter" idx="5"/>
          </p:nvPr>
        </p:nvSpPr>
        <p:spPr/>
        <p:txBody>
          <a:bodyPr/>
          <a:lstStyle/>
          <a:p>
            <a:fld id="{96B1297D-57B2-4A52-9BC5-C0F906541AE4}" type="slidenum">
              <a:rPr lang="en-GB" smtClean="0"/>
              <a:t>3</a:t>
            </a:fld>
            <a:endParaRPr lang="en-GB"/>
          </a:p>
        </p:txBody>
      </p:sp>
    </p:spTree>
    <p:extLst>
      <p:ext uri="{BB962C8B-B14F-4D97-AF65-F5344CB8AC3E}">
        <p14:creationId xmlns:p14="http://schemas.microsoft.com/office/powerpoint/2010/main" val="3962058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choice cards were the main part of the questionnaire.  There were different attributes such as….. List</a:t>
            </a:r>
          </a:p>
          <a:p>
            <a:endParaRPr lang="en-GB" dirty="0"/>
          </a:p>
          <a:p>
            <a:r>
              <a:rPr lang="en-GB" dirty="0"/>
              <a:t>And respondents were asked to choose their preferred choice from various options. Here is an example.</a:t>
            </a:r>
          </a:p>
          <a:p>
            <a:endParaRPr lang="en-GB" dirty="0"/>
          </a:p>
          <a:p>
            <a:endParaRPr lang="en-GB" dirty="0"/>
          </a:p>
        </p:txBody>
      </p:sp>
      <p:sp>
        <p:nvSpPr>
          <p:cNvPr id="4" name="Slide Number Placeholder 3"/>
          <p:cNvSpPr>
            <a:spLocks noGrp="1"/>
          </p:cNvSpPr>
          <p:nvPr>
            <p:ph type="sldNum" sz="quarter" idx="5"/>
          </p:nvPr>
        </p:nvSpPr>
        <p:spPr/>
        <p:txBody>
          <a:bodyPr/>
          <a:lstStyle/>
          <a:p>
            <a:fld id="{96B1297D-57B2-4A52-9BC5-C0F906541AE4}" type="slidenum">
              <a:rPr lang="en-GB" smtClean="0"/>
              <a:t>4</a:t>
            </a:fld>
            <a:endParaRPr lang="en-GB"/>
          </a:p>
        </p:txBody>
      </p:sp>
    </p:spTree>
    <p:extLst>
      <p:ext uri="{BB962C8B-B14F-4D97-AF65-F5344CB8AC3E}">
        <p14:creationId xmlns:p14="http://schemas.microsoft.com/office/powerpoint/2010/main" val="612881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Diseño personalizado">
    <p:spTree>
      <p:nvGrpSpPr>
        <p:cNvPr id="1" name=""/>
        <p:cNvGrpSpPr/>
        <p:nvPr/>
      </p:nvGrpSpPr>
      <p:grpSpPr>
        <a:xfrm>
          <a:off x="0" y="0"/>
          <a:ext cx="0" cy="0"/>
          <a:chOff x="0" y="0"/>
          <a:chExt cx="0" cy="0"/>
        </a:xfrm>
      </p:grpSpPr>
    </p:spTree>
    <p:extLst>
      <p:ext uri="{BB962C8B-B14F-4D97-AF65-F5344CB8AC3E}">
        <p14:creationId xmlns:p14="http://schemas.microsoft.com/office/powerpoint/2010/main" val="640045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ítulo y objetos">
    <p:bg>
      <p:bgPr>
        <a:blipFill dpi="0" rotWithShape="1">
          <a:blip r:embed="rId2">
            <a:lum/>
          </a:blip>
          <a:srcRect/>
          <a:stretch>
            <a:fillRect t="81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28650" y="365126"/>
            <a:ext cx="7886700" cy="709913"/>
          </a:xfrm>
          <a:prstGeom prst="rect">
            <a:avLst/>
          </a:prstGeom>
        </p:spPr>
        <p:txBody>
          <a:bodyPr/>
          <a:lstStyle>
            <a:lvl1pPr>
              <a:defRPr b="1" i="0" baseline="0">
                <a:solidFill>
                  <a:srgbClr val="004651"/>
                </a:solidFill>
              </a:defRPr>
            </a:lvl1pPr>
          </a:lstStyle>
          <a:p>
            <a:r>
              <a:rPr lang="es-ES_tradnl" dirty="0" err="1"/>
              <a:t>Index</a:t>
            </a:r>
            <a:endParaRPr lang="es-ES_tradnl" dirty="0"/>
          </a:p>
        </p:txBody>
      </p:sp>
      <p:sp>
        <p:nvSpPr>
          <p:cNvPr id="7" name="Marcador de texto 2"/>
          <p:cNvSpPr>
            <a:spLocks noGrp="1"/>
          </p:cNvSpPr>
          <p:nvPr>
            <p:ph idx="10" hasCustomPrompt="1"/>
          </p:nvPr>
        </p:nvSpPr>
        <p:spPr>
          <a:xfrm>
            <a:off x="628650" y="1257214"/>
            <a:ext cx="7886700" cy="4351338"/>
          </a:xfrm>
          <a:prstGeom prst="rect">
            <a:avLst/>
          </a:prstGeom>
        </p:spPr>
        <p:txBody>
          <a:bodyPr vert="horz" lIns="91440" tIns="45720" rIns="91440" bIns="45720" rtlCol="0">
            <a:normAutofit/>
          </a:bodyPr>
          <a:lstStyle>
            <a:lvl1pPr>
              <a:defRPr>
                <a:solidFill>
                  <a:srgbClr val="004651"/>
                </a:solidFill>
              </a:defRPr>
            </a:lvl1pPr>
            <a:lvl2pPr>
              <a:defRPr>
                <a:solidFill>
                  <a:srgbClr val="004651"/>
                </a:solidFill>
              </a:defRPr>
            </a:lvl2pPr>
            <a:lvl3pPr>
              <a:defRPr>
                <a:solidFill>
                  <a:srgbClr val="004651"/>
                </a:solidFill>
              </a:defRPr>
            </a:lvl3pPr>
            <a:lvl4pPr>
              <a:defRPr>
                <a:solidFill>
                  <a:srgbClr val="004651"/>
                </a:solidFill>
              </a:defRPr>
            </a:lvl4pPr>
            <a:lvl5pPr>
              <a:defRPr>
                <a:solidFill>
                  <a:srgbClr val="004651"/>
                </a:solidFill>
              </a:defRPr>
            </a:lvl5pPr>
          </a:lstStyle>
          <a:p>
            <a:pPr algn="justLow">
              <a:lnSpc>
                <a:spcPct val="80000"/>
              </a:lnSpc>
            </a:pPr>
            <a:r>
              <a:rPr lang="en-US" altLang="es-ES" sz="1950" dirty="0">
                <a:solidFill>
                  <a:schemeClr val="tx2">
                    <a:lumMod val="75000"/>
                  </a:schemeClr>
                </a:solidFill>
              </a:rPr>
              <a:t>1.	Objective of the WP and partners involved</a:t>
            </a:r>
          </a:p>
          <a:p>
            <a:pPr algn="justLow">
              <a:lnSpc>
                <a:spcPct val="80000"/>
              </a:lnSpc>
              <a:buFont typeface="Arial" panose="020B0604020202020204" pitchFamily="34" charset="0"/>
              <a:buAutoNum type="arabicPeriod" startAt="2"/>
            </a:pPr>
            <a:r>
              <a:rPr lang="en-US" altLang="es-ES" sz="1950" dirty="0">
                <a:solidFill>
                  <a:schemeClr val="tx2">
                    <a:lumMod val="75000"/>
                  </a:schemeClr>
                </a:solidFill>
              </a:rPr>
              <a:t>      Actions</a:t>
            </a:r>
            <a:r>
              <a:rPr lang="en-US" altLang="es-ES" sz="1650" dirty="0">
                <a:solidFill>
                  <a:schemeClr val="tx2">
                    <a:lumMod val="75000"/>
                  </a:schemeClr>
                </a:solidFill>
              </a:rPr>
              <a:t> </a:t>
            </a:r>
          </a:p>
          <a:p>
            <a:pPr lvl="1" algn="justLow">
              <a:lnSpc>
                <a:spcPct val="80000"/>
              </a:lnSpc>
              <a:buFont typeface="Arial" panose="020B0604020202020204" pitchFamily="34" charset="0"/>
              <a:buAutoNum type="alphaLcPeriod"/>
            </a:pPr>
            <a:r>
              <a:rPr lang="en-US" altLang="es-ES" sz="1800" dirty="0">
                <a:solidFill>
                  <a:schemeClr val="tx2">
                    <a:lumMod val="75000"/>
                  </a:schemeClr>
                </a:solidFill>
              </a:rPr>
              <a:t>Actions overview</a:t>
            </a:r>
          </a:p>
          <a:p>
            <a:pPr lvl="1" algn="justLow">
              <a:lnSpc>
                <a:spcPct val="80000"/>
              </a:lnSpc>
              <a:buFont typeface="Arial" panose="020B0604020202020204" pitchFamily="34" charset="0"/>
              <a:buAutoNum type="alphaLcPeriod"/>
            </a:pPr>
            <a:r>
              <a:rPr lang="en-US" altLang="es-ES" sz="1800" dirty="0">
                <a:solidFill>
                  <a:schemeClr val="tx2">
                    <a:lumMod val="75000"/>
                  </a:schemeClr>
                </a:solidFill>
              </a:rPr>
              <a:t>Actions factsheets</a:t>
            </a:r>
          </a:p>
          <a:p>
            <a:pPr lvl="2" algn="justLow">
              <a:lnSpc>
                <a:spcPct val="80000"/>
              </a:lnSpc>
              <a:buFont typeface="+mj-lt"/>
              <a:buAutoNum type="alphaLcPeriod"/>
            </a:pPr>
            <a:r>
              <a:rPr lang="en-US" altLang="es-ES" sz="1500" dirty="0">
                <a:solidFill>
                  <a:schemeClr val="tx2">
                    <a:lumMod val="75000"/>
                  </a:schemeClr>
                </a:solidFill>
              </a:rPr>
              <a:t>Brief description</a:t>
            </a:r>
          </a:p>
          <a:p>
            <a:pPr lvl="2" algn="justLow">
              <a:lnSpc>
                <a:spcPct val="80000"/>
              </a:lnSpc>
              <a:buFont typeface="+mj-lt"/>
              <a:buAutoNum type="alphaLcPeriod"/>
            </a:pPr>
            <a:r>
              <a:rPr lang="en-US" altLang="es-ES" sz="1500" dirty="0">
                <a:solidFill>
                  <a:schemeClr val="tx2">
                    <a:lumMod val="75000"/>
                  </a:schemeClr>
                </a:solidFill>
              </a:rPr>
              <a:t>Sub-actions breakdown</a:t>
            </a:r>
          </a:p>
          <a:p>
            <a:pPr lvl="2" algn="justLow">
              <a:lnSpc>
                <a:spcPct val="80000"/>
              </a:lnSpc>
              <a:buFont typeface="+mj-lt"/>
              <a:buAutoNum type="alphaLcPeriod"/>
            </a:pPr>
            <a:r>
              <a:rPr lang="en-US" altLang="es-ES" sz="1500" dirty="0">
                <a:solidFill>
                  <a:schemeClr val="tx2">
                    <a:lumMod val="75000"/>
                  </a:schemeClr>
                </a:solidFill>
              </a:rPr>
              <a:t>Partner(s) in charge</a:t>
            </a:r>
          </a:p>
          <a:p>
            <a:pPr lvl="2" algn="justLow">
              <a:lnSpc>
                <a:spcPct val="80000"/>
              </a:lnSpc>
              <a:buFont typeface="+mj-lt"/>
              <a:buAutoNum type="alphaLcPeriod"/>
            </a:pPr>
            <a:r>
              <a:rPr lang="en-US" altLang="es-ES" sz="1500" dirty="0">
                <a:solidFill>
                  <a:schemeClr val="tx2">
                    <a:lumMod val="75000"/>
                  </a:schemeClr>
                </a:solidFill>
              </a:rPr>
              <a:t>Relation with other actions or WP (if any)</a:t>
            </a:r>
          </a:p>
          <a:p>
            <a:pPr lvl="2" algn="justLow">
              <a:lnSpc>
                <a:spcPct val="80000"/>
              </a:lnSpc>
              <a:buFont typeface="+mj-lt"/>
              <a:buAutoNum type="alphaLcPeriod"/>
            </a:pPr>
            <a:r>
              <a:rPr lang="en-US" altLang="es-ES" sz="1500" dirty="0">
                <a:solidFill>
                  <a:schemeClr val="tx2">
                    <a:lumMod val="75000"/>
                  </a:schemeClr>
                </a:solidFill>
              </a:rPr>
              <a:t>Deliverable(s) &amp; deadlines</a:t>
            </a:r>
          </a:p>
          <a:p>
            <a:pPr algn="justLow">
              <a:lnSpc>
                <a:spcPct val="80000"/>
              </a:lnSpc>
            </a:pPr>
            <a:r>
              <a:rPr lang="en-US" altLang="es-ES" sz="1950" dirty="0">
                <a:solidFill>
                  <a:schemeClr val="tx2">
                    <a:lumMod val="75000"/>
                  </a:schemeClr>
                </a:solidFill>
              </a:rPr>
              <a:t>3.	Key actions for November 2017 - May 2018</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seño personalizado">
    <p:bg>
      <p:bgPr>
        <a:blipFill dpi="0" rotWithShape="1">
          <a:blip r:embed="rId2">
            <a:lum/>
          </a:blip>
          <a:srcRect/>
          <a:stretch>
            <a:fillRect t="81000"/>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664143" y="596131"/>
            <a:ext cx="6743299" cy="1325563"/>
          </a:xfrm>
          <a:prstGeom prst="rect">
            <a:avLst/>
          </a:prstGeom>
        </p:spPr>
        <p:txBody>
          <a:bodyPr/>
          <a:lstStyle>
            <a:lvl1pPr>
              <a:defRPr>
                <a:solidFill>
                  <a:srgbClr val="004651"/>
                </a:solidFill>
              </a:defRPr>
            </a:lvl1pPr>
          </a:lstStyle>
          <a:p>
            <a:r>
              <a:rPr lang="es-ES_tradnl"/>
              <a:t>Haga clic para modificar el estilo de título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2667139"/>
      </p:ext>
    </p:extLst>
  </p:cSld>
  <p:clrMap bg1="lt1" tx1="dk1" bg2="lt2" tx2="dk2" accent1="accent1" accent2="accent2" accent3="accent3" accent4="accent4" accent5="accent5" accent6="accent6" hlink="hlink" folHlink="folHlink"/>
  <p:sldLayoutIdLst>
    <p:sldLayoutId id="2147483670" r:id="rId1"/>
    <p:sldLayoutId id="2147483667" r:id="rId2"/>
    <p:sldLayoutId id="2147483668" r:id="rId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s-ES_tradn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14419" y="1338009"/>
            <a:ext cx="9129581" cy="1600438"/>
          </a:xfrm>
          <a:prstGeom prst="rect">
            <a:avLst/>
          </a:prstGeom>
          <a:solidFill>
            <a:schemeClr val="bg1"/>
          </a:solidFill>
        </p:spPr>
        <p:txBody>
          <a:bodyPr wrap="square" rtlCol="0">
            <a:spAutoFit/>
          </a:bodyPr>
          <a:lstStyle/>
          <a:p>
            <a:pPr algn="ctr"/>
            <a:r>
              <a:rPr lang="es-ES" sz="2400" b="1" dirty="0" err="1"/>
              <a:t>Insights</a:t>
            </a:r>
            <a:r>
              <a:rPr lang="es-ES" sz="2400" b="1" dirty="0"/>
              <a:t> </a:t>
            </a:r>
            <a:r>
              <a:rPr lang="es-ES" sz="2400" b="1" dirty="0" err="1"/>
              <a:t>into</a:t>
            </a:r>
            <a:r>
              <a:rPr lang="es-ES" sz="2400" b="1" dirty="0"/>
              <a:t> a </a:t>
            </a:r>
            <a:r>
              <a:rPr lang="es-ES" sz="2400" b="1" dirty="0" err="1"/>
              <a:t>choice</a:t>
            </a:r>
            <a:r>
              <a:rPr lang="es-ES" sz="2400" b="1" dirty="0"/>
              <a:t> </a:t>
            </a:r>
            <a:r>
              <a:rPr lang="es-ES" sz="2400" b="1" dirty="0" err="1"/>
              <a:t>experiment</a:t>
            </a:r>
            <a:r>
              <a:rPr lang="es-ES" sz="2400" b="1" dirty="0"/>
              <a:t> in </a:t>
            </a:r>
            <a:r>
              <a:rPr lang="es-ES" sz="2400" b="1" dirty="0" err="1"/>
              <a:t>England</a:t>
            </a:r>
            <a:r>
              <a:rPr lang="es-ES" sz="2400" b="1" dirty="0"/>
              <a:t> and </a:t>
            </a:r>
            <a:r>
              <a:rPr lang="es-ES" sz="2400" b="1" dirty="0" err="1"/>
              <a:t>Ireland</a:t>
            </a:r>
            <a:r>
              <a:rPr lang="es-ES" sz="2400" b="1" dirty="0"/>
              <a:t> </a:t>
            </a:r>
            <a:endParaRPr lang="es-ES" sz="2800" b="1" dirty="0"/>
          </a:p>
          <a:p>
            <a:pPr algn="ctr"/>
            <a:endParaRPr lang="es-ES" dirty="0"/>
          </a:p>
          <a:p>
            <a:pPr algn="ctr"/>
            <a:r>
              <a:rPr lang="es-ES" sz="2000" dirty="0"/>
              <a:t>Gaetano Grilli, Barnaby Andrews, Tiziana Luisetti</a:t>
            </a:r>
          </a:p>
          <a:p>
            <a:pPr algn="ctr"/>
            <a:r>
              <a:rPr lang="es-ES" b="1" dirty="0" err="1">
                <a:solidFill>
                  <a:schemeClr val="accent1">
                    <a:lumMod val="60000"/>
                    <a:lumOff val="40000"/>
                  </a:schemeClr>
                </a:solidFill>
              </a:rPr>
              <a:t>Supported</a:t>
            </a:r>
            <a:r>
              <a:rPr lang="es-ES" b="1" dirty="0">
                <a:solidFill>
                  <a:schemeClr val="accent1">
                    <a:lumMod val="60000"/>
                    <a:lumOff val="40000"/>
                  </a:schemeClr>
                </a:solidFill>
              </a:rPr>
              <a:t> </a:t>
            </a:r>
            <a:r>
              <a:rPr lang="es-ES" b="1" dirty="0" err="1">
                <a:solidFill>
                  <a:schemeClr val="accent1">
                    <a:lumMod val="60000"/>
                    <a:lumOff val="40000"/>
                  </a:schemeClr>
                </a:solidFill>
              </a:rPr>
              <a:t>also</a:t>
            </a:r>
            <a:r>
              <a:rPr lang="es-ES" b="1" dirty="0">
                <a:solidFill>
                  <a:schemeClr val="accent1">
                    <a:lumMod val="60000"/>
                    <a:lumOff val="40000"/>
                  </a:schemeClr>
                </a:solidFill>
              </a:rPr>
              <a:t> </a:t>
            </a:r>
            <a:r>
              <a:rPr lang="es-ES" b="1" dirty="0" err="1">
                <a:solidFill>
                  <a:schemeClr val="accent1">
                    <a:lumMod val="60000"/>
                    <a:lumOff val="40000"/>
                  </a:schemeClr>
                </a:solidFill>
              </a:rPr>
              <a:t>by</a:t>
            </a:r>
            <a:r>
              <a:rPr lang="es-ES" b="1" dirty="0">
                <a:solidFill>
                  <a:schemeClr val="accent1">
                    <a:lumMod val="60000"/>
                    <a:lumOff val="40000"/>
                  </a:schemeClr>
                </a:solidFill>
              </a:rPr>
              <a:t> </a:t>
            </a:r>
            <a:r>
              <a:rPr lang="es-ES" b="1" dirty="0" err="1">
                <a:solidFill>
                  <a:schemeClr val="accent1">
                    <a:lumMod val="60000"/>
                    <a:lumOff val="40000"/>
                  </a:schemeClr>
                </a:solidFill>
              </a:rPr>
              <a:t>our</a:t>
            </a:r>
            <a:r>
              <a:rPr lang="es-ES" b="1" dirty="0">
                <a:solidFill>
                  <a:schemeClr val="accent1">
                    <a:lumMod val="60000"/>
                    <a:lumOff val="40000"/>
                  </a:schemeClr>
                </a:solidFill>
              </a:rPr>
              <a:t> </a:t>
            </a:r>
            <a:r>
              <a:rPr lang="es-ES" b="1" dirty="0" err="1">
                <a:solidFill>
                  <a:schemeClr val="accent1">
                    <a:lumMod val="60000"/>
                    <a:lumOff val="40000"/>
                  </a:schemeClr>
                </a:solidFill>
              </a:rPr>
              <a:t>Irish</a:t>
            </a:r>
            <a:r>
              <a:rPr lang="es-ES" b="1" dirty="0">
                <a:solidFill>
                  <a:schemeClr val="accent1">
                    <a:lumMod val="60000"/>
                    <a:lumOff val="40000"/>
                  </a:schemeClr>
                </a:solidFill>
              </a:rPr>
              <a:t> </a:t>
            </a:r>
            <a:r>
              <a:rPr lang="es-ES" b="1" dirty="0" err="1">
                <a:solidFill>
                  <a:schemeClr val="accent1">
                    <a:lumMod val="60000"/>
                    <a:lumOff val="40000"/>
                  </a:schemeClr>
                </a:solidFill>
              </a:rPr>
              <a:t>partners</a:t>
            </a:r>
            <a:endParaRPr lang="es-ES" b="1" dirty="0">
              <a:solidFill>
                <a:schemeClr val="accent1">
                  <a:lumMod val="60000"/>
                  <a:lumOff val="40000"/>
                </a:schemeClr>
              </a:solidFill>
            </a:endParaRPr>
          </a:p>
          <a:p>
            <a:pPr algn="ctr"/>
            <a:endParaRPr lang="es-ES" b="1" dirty="0">
              <a:solidFill>
                <a:schemeClr val="accent1">
                  <a:lumMod val="60000"/>
                  <a:lumOff val="40000"/>
                </a:schemeClr>
              </a:solidFill>
            </a:endParaRPr>
          </a:p>
        </p:txBody>
      </p:sp>
      <p:sp>
        <p:nvSpPr>
          <p:cNvPr id="3" name="TextBox 2">
            <a:extLst>
              <a:ext uri="{FF2B5EF4-FFF2-40B4-BE49-F238E27FC236}">
                <a16:creationId xmlns:a16="http://schemas.microsoft.com/office/drawing/2014/main" id="{C85D6D53-604C-A187-6597-A786025C141C}"/>
              </a:ext>
            </a:extLst>
          </p:cNvPr>
          <p:cNvSpPr txBox="1"/>
          <p:nvPr/>
        </p:nvSpPr>
        <p:spPr>
          <a:xfrm>
            <a:off x="5092861" y="3831220"/>
            <a:ext cx="5474825" cy="369332"/>
          </a:xfrm>
          <a:prstGeom prst="rect">
            <a:avLst/>
          </a:prstGeom>
          <a:noFill/>
        </p:spPr>
        <p:txBody>
          <a:bodyPr wrap="square" rtlCol="0">
            <a:spAutoFit/>
          </a:bodyPr>
          <a:lstStyle/>
          <a:p>
            <a:r>
              <a:rPr lang="en-GB" dirty="0"/>
              <a:t>Presented by Josie </a:t>
            </a:r>
            <a:r>
              <a:rPr lang="en-GB" dirty="0" err="1"/>
              <a:t>Russell|Cefas</a:t>
            </a:r>
            <a:endParaRPr lang="en-GB" dirty="0"/>
          </a:p>
        </p:txBody>
      </p:sp>
    </p:spTree>
    <p:extLst>
      <p:ext uri="{BB962C8B-B14F-4D97-AF65-F5344CB8AC3E}">
        <p14:creationId xmlns:p14="http://schemas.microsoft.com/office/powerpoint/2010/main" val="12766539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DCD10-FACE-DF4D-94A7-7299A8A226AA}"/>
              </a:ext>
            </a:extLst>
          </p:cNvPr>
          <p:cNvSpPr>
            <a:spLocks noGrp="1"/>
          </p:cNvSpPr>
          <p:nvPr>
            <p:ph type="title"/>
          </p:nvPr>
        </p:nvSpPr>
        <p:spPr/>
        <p:txBody>
          <a:bodyPr/>
          <a:lstStyle/>
          <a:p>
            <a:r>
              <a:rPr lang="en-US" sz="2800" dirty="0">
                <a:solidFill>
                  <a:srgbClr val="04274C"/>
                </a:solidFill>
                <a:effectLst>
                  <a:outerShdw blurRad="38100" dist="38100" dir="2700000" algn="tl">
                    <a:srgbClr val="000000">
                      <a:alpha val="43137"/>
                    </a:srgbClr>
                  </a:outerShdw>
                </a:effectLst>
              </a:rPr>
              <a:t>R</a:t>
            </a:r>
            <a:r>
              <a:rPr lang="en-US" sz="2800" b="1" dirty="0">
                <a:solidFill>
                  <a:srgbClr val="04274C"/>
                </a:solidFill>
                <a:effectLst>
                  <a:outerShdw blurRad="38100" dist="38100" dir="2700000" algn="tl">
                    <a:srgbClr val="000000">
                      <a:alpha val="43137"/>
                    </a:srgbClr>
                  </a:outerShdw>
                </a:effectLst>
              </a:rPr>
              <a:t>esearch objectives</a:t>
            </a:r>
            <a:br>
              <a:rPr lang="en-US" sz="2800" b="1" dirty="0">
                <a:solidFill>
                  <a:srgbClr val="04274C"/>
                </a:solidFill>
                <a:effectLst>
                  <a:outerShdw blurRad="38100" dist="38100" dir="2700000" algn="tl">
                    <a:srgbClr val="000000">
                      <a:alpha val="43137"/>
                    </a:srgbClr>
                  </a:outerShdw>
                </a:effectLst>
              </a:rPr>
            </a:br>
            <a:endParaRPr lang="en-GB" sz="2800" dirty="0"/>
          </a:p>
        </p:txBody>
      </p:sp>
      <p:sp>
        <p:nvSpPr>
          <p:cNvPr id="4" name="Content Placeholder 3">
            <a:extLst>
              <a:ext uri="{FF2B5EF4-FFF2-40B4-BE49-F238E27FC236}">
                <a16:creationId xmlns:a16="http://schemas.microsoft.com/office/drawing/2014/main" id="{D235E8A4-EB97-A727-C9EC-2B5328BDCFD1}"/>
              </a:ext>
            </a:extLst>
          </p:cNvPr>
          <p:cNvSpPr txBox="1">
            <a:spLocks noGrp="1"/>
          </p:cNvSpPr>
          <p:nvPr>
            <p:ph idx="10"/>
          </p:nvPr>
        </p:nvSpPr>
        <p:spPr>
          <a:xfrm>
            <a:off x="536371" y="1075039"/>
            <a:ext cx="7886700" cy="1864613"/>
          </a:xfrm>
          <a:prstGeom prst="rect">
            <a:avLst/>
          </a:prstGeom>
          <a:noFill/>
        </p:spPr>
        <p:txBody>
          <a:bodyPr wrap="square" rtlCol="0">
            <a:spAutoFit/>
          </a:bodyPr>
          <a:lstStyle/>
          <a:p>
            <a:pPr algn="just"/>
            <a:endParaRPr lang="en-GB" sz="1800" dirty="0">
              <a:solidFill>
                <a:srgbClr val="04274C"/>
              </a:solidFill>
            </a:endParaRPr>
          </a:p>
          <a:p>
            <a:pPr algn="just">
              <a:spcAft>
                <a:spcPts val="300"/>
              </a:spcAft>
            </a:pPr>
            <a:r>
              <a:rPr lang="en-GB" sz="1800" b="1" dirty="0">
                <a:solidFill>
                  <a:srgbClr val="04274C"/>
                </a:solidFill>
              </a:rPr>
              <a:t>Research objectives</a:t>
            </a:r>
          </a:p>
          <a:p>
            <a:pPr marL="342900" indent="-342900" algn="just">
              <a:spcAft>
                <a:spcPts val="300"/>
              </a:spcAft>
              <a:buFont typeface="Wingdings" panose="05000000000000000000" pitchFamily="2" charset="2"/>
              <a:buChar char="Ø"/>
            </a:pPr>
            <a:r>
              <a:rPr lang="en-US" sz="1800" dirty="0">
                <a:solidFill>
                  <a:srgbClr val="04274C"/>
                </a:solidFill>
              </a:rPr>
              <a:t>Public preferences and Willingness To Pay for marine litter policies </a:t>
            </a:r>
          </a:p>
          <a:p>
            <a:pPr marL="342900" indent="-342900" algn="just">
              <a:spcAft>
                <a:spcPts val="300"/>
              </a:spcAft>
              <a:buFont typeface="Wingdings" panose="05000000000000000000" pitchFamily="2" charset="2"/>
              <a:buChar char="Ø"/>
            </a:pPr>
            <a:r>
              <a:rPr lang="en-US" sz="1800" dirty="0">
                <a:solidFill>
                  <a:srgbClr val="04274C"/>
                </a:solidFill>
              </a:rPr>
              <a:t>Short-term vs long-term policies</a:t>
            </a:r>
          </a:p>
          <a:p>
            <a:pPr marL="342900" indent="-342900" algn="just">
              <a:spcAft>
                <a:spcPts val="300"/>
              </a:spcAft>
              <a:buFont typeface="Wingdings" panose="05000000000000000000" pitchFamily="2" charset="2"/>
              <a:buChar char="Ø"/>
            </a:pPr>
            <a:r>
              <a:rPr lang="en-US" sz="1800" dirty="0">
                <a:solidFill>
                  <a:srgbClr val="04274C"/>
                </a:solidFill>
              </a:rPr>
              <a:t>Cross-country comparison</a:t>
            </a:r>
          </a:p>
        </p:txBody>
      </p:sp>
      <p:pic>
        <p:nvPicPr>
          <p:cNvPr id="3" name="Picture 2">
            <a:extLst>
              <a:ext uri="{FF2B5EF4-FFF2-40B4-BE49-F238E27FC236}">
                <a16:creationId xmlns:a16="http://schemas.microsoft.com/office/drawing/2014/main" id="{AF196282-9614-A0A8-E9D4-039EA2EE4FD2}"/>
              </a:ext>
            </a:extLst>
          </p:cNvPr>
          <p:cNvPicPr>
            <a:picLocks noChangeAspect="1"/>
          </p:cNvPicPr>
          <p:nvPr/>
        </p:nvPicPr>
        <p:blipFill rotWithShape="1">
          <a:blip r:embed="rId3"/>
          <a:srcRect b="29943"/>
          <a:stretch/>
        </p:blipFill>
        <p:spPr>
          <a:xfrm>
            <a:off x="3186659" y="2847054"/>
            <a:ext cx="5485135" cy="2756675"/>
          </a:xfrm>
          <a:prstGeom prst="rect">
            <a:avLst/>
          </a:prstGeom>
        </p:spPr>
      </p:pic>
    </p:spTree>
    <p:extLst>
      <p:ext uri="{BB962C8B-B14F-4D97-AF65-F5344CB8AC3E}">
        <p14:creationId xmlns:p14="http://schemas.microsoft.com/office/powerpoint/2010/main" val="2920166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D1240449-9FB0-2D73-16FD-6878884D0357}"/>
              </a:ext>
            </a:extLst>
          </p:cNvPr>
          <p:cNvPicPr>
            <a:picLocks noGrp="1" noChangeAspect="1"/>
          </p:cNvPicPr>
          <p:nvPr>
            <p:ph idx="10"/>
          </p:nvPr>
        </p:nvPicPr>
        <p:blipFill>
          <a:blip r:embed="rId3"/>
          <a:stretch>
            <a:fillRect/>
          </a:stretch>
        </p:blipFill>
        <p:spPr>
          <a:xfrm>
            <a:off x="74650" y="352338"/>
            <a:ext cx="8994700" cy="4858144"/>
          </a:xfrm>
        </p:spPr>
      </p:pic>
    </p:spTree>
    <p:extLst>
      <p:ext uri="{BB962C8B-B14F-4D97-AF65-F5344CB8AC3E}">
        <p14:creationId xmlns:p14="http://schemas.microsoft.com/office/powerpoint/2010/main" val="2709990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A44B45-AD88-4A64-9F44-8B67F5DB5622}"/>
              </a:ext>
            </a:extLst>
          </p:cNvPr>
          <p:cNvSpPr>
            <a:spLocks noGrp="1"/>
          </p:cNvSpPr>
          <p:nvPr>
            <p:ph idx="10"/>
          </p:nvPr>
        </p:nvSpPr>
        <p:spPr>
          <a:xfrm>
            <a:off x="0" y="286474"/>
            <a:ext cx="9027078" cy="4932301"/>
          </a:xfrm>
        </p:spPr>
        <p:txBody>
          <a:bodyPr>
            <a:normAutofit/>
          </a:bodyPr>
          <a:lstStyle/>
          <a:p>
            <a:pPr marL="342900" lvl="1" indent="0">
              <a:buNone/>
            </a:pPr>
            <a:r>
              <a:rPr lang="en-GB" b="1" u="sng" dirty="0"/>
              <a:t>Choice Experiment choice card </a:t>
            </a:r>
            <a:endParaRPr lang="en-GB" dirty="0"/>
          </a:p>
          <a:p>
            <a:pPr marL="342900" lvl="1" indent="0">
              <a:buNone/>
            </a:pPr>
            <a:endParaRPr lang="en-GB" dirty="0"/>
          </a:p>
          <a:p>
            <a:pPr marL="342900" lvl="1" indent="0">
              <a:buNone/>
            </a:pPr>
            <a:endParaRPr lang="en-GB" dirty="0"/>
          </a:p>
          <a:p>
            <a:pPr lvl="1"/>
            <a:endParaRPr lang="en-GB" dirty="0"/>
          </a:p>
          <a:p>
            <a:pPr marL="342900" lvl="1" indent="0">
              <a:buNone/>
            </a:pPr>
            <a:endParaRPr lang="en-GB" dirty="0"/>
          </a:p>
          <a:p>
            <a:pPr lvl="1"/>
            <a:endParaRPr lang="en-GB" dirty="0"/>
          </a:p>
        </p:txBody>
      </p:sp>
      <p:pic>
        <p:nvPicPr>
          <p:cNvPr id="4" name="Picture 3">
            <a:extLst>
              <a:ext uri="{FF2B5EF4-FFF2-40B4-BE49-F238E27FC236}">
                <a16:creationId xmlns:a16="http://schemas.microsoft.com/office/drawing/2014/main" id="{21686D41-7B51-41CF-B3D7-BE2B34687D59}"/>
              </a:ext>
            </a:extLst>
          </p:cNvPr>
          <p:cNvPicPr>
            <a:picLocks noChangeAspect="1"/>
          </p:cNvPicPr>
          <p:nvPr/>
        </p:nvPicPr>
        <p:blipFill>
          <a:blip r:embed="rId3"/>
          <a:stretch>
            <a:fillRect/>
          </a:stretch>
        </p:blipFill>
        <p:spPr>
          <a:xfrm>
            <a:off x="207843" y="979608"/>
            <a:ext cx="7496175" cy="2038350"/>
          </a:xfrm>
          <a:prstGeom prst="rect">
            <a:avLst/>
          </a:prstGeom>
        </p:spPr>
      </p:pic>
      <p:graphicFrame>
        <p:nvGraphicFramePr>
          <p:cNvPr id="6" name="Table 6">
            <a:extLst>
              <a:ext uri="{FF2B5EF4-FFF2-40B4-BE49-F238E27FC236}">
                <a16:creationId xmlns:a16="http://schemas.microsoft.com/office/drawing/2014/main" id="{278EECCB-925E-414E-8716-924724FDDFFE}"/>
              </a:ext>
            </a:extLst>
          </p:cNvPr>
          <p:cNvGraphicFramePr>
            <a:graphicFrameLocks noGrp="1"/>
          </p:cNvGraphicFramePr>
          <p:nvPr>
            <p:extLst>
              <p:ext uri="{D42A27DB-BD31-4B8C-83A1-F6EECF244321}">
                <p14:modId xmlns:p14="http://schemas.microsoft.com/office/powerpoint/2010/main" val="2548052929"/>
              </p:ext>
            </p:extLst>
          </p:nvPr>
        </p:nvGraphicFramePr>
        <p:xfrm>
          <a:off x="207843" y="3149030"/>
          <a:ext cx="8728313" cy="2468880"/>
        </p:xfrm>
        <a:graphic>
          <a:graphicData uri="http://schemas.openxmlformats.org/drawingml/2006/table">
            <a:tbl>
              <a:tblPr firstRow="1" bandRow="1"/>
              <a:tblGrid>
                <a:gridCol w="7451774">
                  <a:extLst>
                    <a:ext uri="{9D8B030D-6E8A-4147-A177-3AD203B41FA5}">
                      <a16:colId xmlns:a16="http://schemas.microsoft.com/office/drawing/2014/main" val="1649191254"/>
                    </a:ext>
                  </a:extLst>
                </a:gridCol>
                <a:gridCol w="1276539">
                  <a:extLst>
                    <a:ext uri="{9D8B030D-6E8A-4147-A177-3AD203B41FA5}">
                      <a16:colId xmlns:a16="http://schemas.microsoft.com/office/drawing/2014/main" val="4285246172"/>
                    </a:ext>
                  </a:extLst>
                </a:gridCol>
              </a:tblGrid>
              <a:tr h="0">
                <a:tc>
                  <a:txBody>
                    <a:bodyPr/>
                    <a:lstStyle>
                      <a:lvl1pPr marL="0" algn="l" defTabSz="685800" rtl="0" eaLnBrk="1" latinLnBrk="0" hangingPunct="1">
                        <a:defRPr sz="1350" b="1" kern="1200">
                          <a:solidFill>
                            <a:schemeClr val="lt1"/>
                          </a:solidFill>
                          <a:latin typeface="Open Sans"/>
                        </a:defRPr>
                      </a:lvl1pPr>
                      <a:lvl2pPr marL="342900" algn="l" defTabSz="685800" rtl="0" eaLnBrk="1" latinLnBrk="0" hangingPunct="1">
                        <a:defRPr sz="1350" b="1" kern="1200">
                          <a:solidFill>
                            <a:schemeClr val="lt1"/>
                          </a:solidFill>
                          <a:latin typeface="Open Sans"/>
                        </a:defRPr>
                      </a:lvl2pPr>
                      <a:lvl3pPr marL="685800" algn="l" defTabSz="685800" rtl="0" eaLnBrk="1" latinLnBrk="0" hangingPunct="1">
                        <a:defRPr sz="1350" b="1" kern="1200">
                          <a:solidFill>
                            <a:schemeClr val="lt1"/>
                          </a:solidFill>
                          <a:latin typeface="Open Sans"/>
                        </a:defRPr>
                      </a:lvl3pPr>
                      <a:lvl4pPr marL="1028700" algn="l" defTabSz="685800" rtl="0" eaLnBrk="1" latinLnBrk="0" hangingPunct="1">
                        <a:defRPr sz="1350" b="1" kern="1200">
                          <a:solidFill>
                            <a:schemeClr val="lt1"/>
                          </a:solidFill>
                          <a:latin typeface="Open Sans"/>
                        </a:defRPr>
                      </a:lvl4pPr>
                      <a:lvl5pPr marL="1371600" algn="l" defTabSz="685800" rtl="0" eaLnBrk="1" latinLnBrk="0" hangingPunct="1">
                        <a:defRPr sz="1350" b="1" kern="1200">
                          <a:solidFill>
                            <a:schemeClr val="lt1"/>
                          </a:solidFill>
                          <a:latin typeface="Open Sans"/>
                        </a:defRPr>
                      </a:lvl5pPr>
                      <a:lvl6pPr marL="1714500" algn="l" defTabSz="685800" rtl="0" eaLnBrk="1" latinLnBrk="0" hangingPunct="1">
                        <a:defRPr sz="1350" b="1" kern="1200">
                          <a:solidFill>
                            <a:schemeClr val="lt1"/>
                          </a:solidFill>
                          <a:latin typeface="Open Sans"/>
                        </a:defRPr>
                      </a:lvl6pPr>
                      <a:lvl7pPr marL="2057400" algn="l" defTabSz="685800" rtl="0" eaLnBrk="1" latinLnBrk="0" hangingPunct="1">
                        <a:defRPr sz="1350" b="1" kern="1200">
                          <a:solidFill>
                            <a:schemeClr val="lt1"/>
                          </a:solidFill>
                          <a:latin typeface="Open Sans"/>
                        </a:defRPr>
                      </a:lvl7pPr>
                      <a:lvl8pPr marL="2400300" algn="l" defTabSz="685800" rtl="0" eaLnBrk="1" latinLnBrk="0" hangingPunct="1">
                        <a:defRPr sz="1350" b="1" kern="1200">
                          <a:solidFill>
                            <a:schemeClr val="lt1"/>
                          </a:solidFill>
                          <a:latin typeface="Open Sans"/>
                        </a:defRPr>
                      </a:lvl8pPr>
                      <a:lvl9pPr marL="2743200" algn="l" defTabSz="685800" rtl="0" eaLnBrk="1" latinLnBrk="0" hangingPunct="1">
                        <a:defRPr sz="1350" b="1" kern="1200">
                          <a:solidFill>
                            <a:schemeClr val="lt1"/>
                          </a:solidFill>
                          <a:latin typeface="Open Sans"/>
                        </a:defRPr>
                      </a:lvl9pPr>
                    </a:lstStyle>
                    <a:p>
                      <a:r>
                        <a:rPr lang="en-GB" sz="1200" dirty="0"/>
                        <a:t>Attribute</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6991"/>
                    </a:solidFill>
                  </a:tcPr>
                </a:tc>
                <a:tc>
                  <a:txBody>
                    <a:bodyPr/>
                    <a:lstStyle>
                      <a:lvl1pPr marL="0" algn="l" defTabSz="685800" rtl="0" eaLnBrk="1" latinLnBrk="0" hangingPunct="1">
                        <a:defRPr sz="1350" b="1" kern="1200">
                          <a:solidFill>
                            <a:schemeClr val="lt1"/>
                          </a:solidFill>
                          <a:latin typeface="Open Sans"/>
                        </a:defRPr>
                      </a:lvl1pPr>
                      <a:lvl2pPr marL="342900" algn="l" defTabSz="685800" rtl="0" eaLnBrk="1" latinLnBrk="0" hangingPunct="1">
                        <a:defRPr sz="1350" b="1" kern="1200">
                          <a:solidFill>
                            <a:schemeClr val="lt1"/>
                          </a:solidFill>
                          <a:latin typeface="Open Sans"/>
                        </a:defRPr>
                      </a:lvl2pPr>
                      <a:lvl3pPr marL="685800" algn="l" defTabSz="685800" rtl="0" eaLnBrk="1" latinLnBrk="0" hangingPunct="1">
                        <a:defRPr sz="1350" b="1" kern="1200">
                          <a:solidFill>
                            <a:schemeClr val="lt1"/>
                          </a:solidFill>
                          <a:latin typeface="Open Sans"/>
                        </a:defRPr>
                      </a:lvl3pPr>
                      <a:lvl4pPr marL="1028700" algn="l" defTabSz="685800" rtl="0" eaLnBrk="1" latinLnBrk="0" hangingPunct="1">
                        <a:defRPr sz="1350" b="1" kern="1200">
                          <a:solidFill>
                            <a:schemeClr val="lt1"/>
                          </a:solidFill>
                          <a:latin typeface="Open Sans"/>
                        </a:defRPr>
                      </a:lvl4pPr>
                      <a:lvl5pPr marL="1371600" algn="l" defTabSz="685800" rtl="0" eaLnBrk="1" latinLnBrk="0" hangingPunct="1">
                        <a:defRPr sz="1350" b="1" kern="1200">
                          <a:solidFill>
                            <a:schemeClr val="lt1"/>
                          </a:solidFill>
                          <a:latin typeface="Open Sans"/>
                        </a:defRPr>
                      </a:lvl5pPr>
                      <a:lvl6pPr marL="1714500" algn="l" defTabSz="685800" rtl="0" eaLnBrk="1" latinLnBrk="0" hangingPunct="1">
                        <a:defRPr sz="1350" b="1" kern="1200">
                          <a:solidFill>
                            <a:schemeClr val="lt1"/>
                          </a:solidFill>
                          <a:latin typeface="Open Sans"/>
                        </a:defRPr>
                      </a:lvl6pPr>
                      <a:lvl7pPr marL="2057400" algn="l" defTabSz="685800" rtl="0" eaLnBrk="1" latinLnBrk="0" hangingPunct="1">
                        <a:defRPr sz="1350" b="1" kern="1200">
                          <a:solidFill>
                            <a:schemeClr val="lt1"/>
                          </a:solidFill>
                          <a:latin typeface="Open Sans"/>
                        </a:defRPr>
                      </a:lvl7pPr>
                      <a:lvl8pPr marL="2400300" algn="l" defTabSz="685800" rtl="0" eaLnBrk="1" latinLnBrk="0" hangingPunct="1">
                        <a:defRPr sz="1350" b="1" kern="1200">
                          <a:solidFill>
                            <a:schemeClr val="lt1"/>
                          </a:solidFill>
                          <a:latin typeface="Open Sans"/>
                        </a:defRPr>
                      </a:lvl8pPr>
                      <a:lvl9pPr marL="2743200" algn="l" defTabSz="685800" rtl="0" eaLnBrk="1" latinLnBrk="0" hangingPunct="1">
                        <a:defRPr sz="1350" b="1" kern="1200">
                          <a:solidFill>
                            <a:schemeClr val="lt1"/>
                          </a:solidFill>
                          <a:latin typeface="Open Sans"/>
                        </a:defRPr>
                      </a:lvl9pPr>
                    </a:lstStyle>
                    <a:p>
                      <a:r>
                        <a:rPr lang="en-GB" sz="1200" dirty="0"/>
                        <a:t>Levels</a:t>
                      </a:r>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006991"/>
                    </a:solidFill>
                  </a:tcPr>
                </a:tc>
                <a:extLst>
                  <a:ext uri="{0D108BD9-81ED-4DB2-BD59-A6C34878D82A}">
                    <a16:rowId xmlns:a16="http://schemas.microsoft.com/office/drawing/2014/main" val="258642938"/>
                  </a:ext>
                </a:extLst>
              </a:tr>
              <a:tr h="0">
                <a:tc>
                  <a:txBody>
                    <a:bodyPr/>
                    <a:lstStyle>
                      <a:lvl1pPr marL="0" algn="l" defTabSz="685800" rtl="0" eaLnBrk="1" latinLnBrk="0" hangingPunct="1">
                        <a:defRPr sz="1350" kern="1200">
                          <a:solidFill>
                            <a:schemeClr val="dk1"/>
                          </a:solidFill>
                          <a:latin typeface="Open Sans"/>
                        </a:defRPr>
                      </a:lvl1pPr>
                      <a:lvl2pPr marL="342900" algn="l" defTabSz="685800" rtl="0" eaLnBrk="1" latinLnBrk="0" hangingPunct="1">
                        <a:defRPr sz="1350" kern="1200">
                          <a:solidFill>
                            <a:schemeClr val="dk1"/>
                          </a:solidFill>
                          <a:latin typeface="Open Sans"/>
                        </a:defRPr>
                      </a:lvl2pPr>
                      <a:lvl3pPr marL="685800" algn="l" defTabSz="685800" rtl="0" eaLnBrk="1" latinLnBrk="0" hangingPunct="1">
                        <a:defRPr sz="1350" kern="1200">
                          <a:solidFill>
                            <a:schemeClr val="dk1"/>
                          </a:solidFill>
                          <a:latin typeface="Open Sans"/>
                        </a:defRPr>
                      </a:lvl3pPr>
                      <a:lvl4pPr marL="1028700" algn="l" defTabSz="685800" rtl="0" eaLnBrk="1" latinLnBrk="0" hangingPunct="1">
                        <a:defRPr sz="1350" kern="1200">
                          <a:solidFill>
                            <a:schemeClr val="dk1"/>
                          </a:solidFill>
                          <a:latin typeface="Open Sans"/>
                        </a:defRPr>
                      </a:lvl4pPr>
                      <a:lvl5pPr marL="1371600" algn="l" defTabSz="685800" rtl="0" eaLnBrk="1" latinLnBrk="0" hangingPunct="1">
                        <a:defRPr sz="1350" kern="1200">
                          <a:solidFill>
                            <a:schemeClr val="dk1"/>
                          </a:solidFill>
                          <a:latin typeface="Open Sans"/>
                        </a:defRPr>
                      </a:lvl5pPr>
                      <a:lvl6pPr marL="1714500" algn="l" defTabSz="685800" rtl="0" eaLnBrk="1" latinLnBrk="0" hangingPunct="1">
                        <a:defRPr sz="1350" kern="1200">
                          <a:solidFill>
                            <a:schemeClr val="dk1"/>
                          </a:solidFill>
                          <a:latin typeface="Open Sans"/>
                        </a:defRPr>
                      </a:lvl6pPr>
                      <a:lvl7pPr marL="2057400" algn="l" defTabSz="685800" rtl="0" eaLnBrk="1" latinLnBrk="0" hangingPunct="1">
                        <a:defRPr sz="1350" kern="1200">
                          <a:solidFill>
                            <a:schemeClr val="dk1"/>
                          </a:solidFill>
                          <a:latin typeface="Open Sans"/>
                        </a:defRPr>
                      </a:lvl7pPr>
                      <a:lvl8pPr marL="2400300" algn="l" defTabSz="685800" rtl="0" eaLnBrk="1" latinLnBrk="0" hangingPunct="1">
                        <a:defRPr sz="1350" kern="1200">
                          <a:solidFill>
                            <a:schemeClr val="dk1"/>
                          </a:solidFill>
                          <a:latin typeface="Open Sans"/>
                        </a:defRPr>
                      </a:lvl8pPr>
                      <a:lvl9pPr marL="2743200" algn="l" defTabSz="685800" rtl="0" eaLnBrk="1" latinLnBrk="0" hangingPunct="1">
                        <a:defRPr sz="1350" kern="1200">
                          <a:solidFill>
                            <a:schemeClr val="dk1"/>
                          </a:solidFill>
                          <a:latin typeface="Open Sans"/>
                        </a:defRPr>
                      </a:lvl9pPr>
                    </a:lstStyle>
                    <a:p>
                      <a:r>
                        <a:rPr lang="en-GB" sz="1200" b="1" dirty="0"/>
                        <a:t>AMOUNT OF MARINE LITTER REMOVED</a:t>
                      </a:r>
                      <a:r>
                        <a:rPr lang="en-GB" sz="1200" dirty="0"/>
                        <a:t>: depending on the beach clean-up program, varying amounts of marine litter will be removed.</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6991">
                        <a:tint val="40000"/>
                      </a:srgbClr>
                    </a:solidFill>
                  </a:tcPr>
                </a:tc>
                <a:tc>
                  <a:txBody>
                    <a:bodyPr/>
                    <a:lstStyle>
                      <a:lvl1pPr marL="0" algn="l" defTabSz="685800" rtl="0" eaLnBrk="1" latinLnBrk="0" hangingPunct="1">
                        <a:defRPr sz="1350" kern="1200">
                          <a:solidFill>
                            <a:schemeClr val="dk1"/>
                          </a:solidFill>
                          <a:latin typeface="Open Sans"/>
                        </a:defRPr>
                      </a:lvl1pPr>
                      <a:lvl2pPr marL="342900" algn="l" defTabSz="685800" rtl="0" eaLnBrk="1" latinLnBrk="0" hangingPunct="1">
                        <a:defRPr sz="1350" kern="1200">
                          <a:solidFill>
                            <a:schemeClr val="dk1"/>
                          </a:solidFill>
                          <a:latin typeface="Open Sans"/>
                        </a:defRPr>
                      </a:lvl2pPr>
                      <a:lvl3pPr marL="685800" algn="l" defTabSz="685800" rtl="0" eaLnBrk="1" latinLnBrk="0" hangingPunct="1">
                        <a:defRPr sz="1350" kern="1200">
                          <a:solidFill>
                            <a:schemeClr val="dk1"/>
                          </a:solidFill>
                          <a:latin typeface="Open Sans"/>
                        </a:defRPr>
                      </a:lvl3pPr>
                      <a:lvl4pPr marL="1028700" algn="l" defTabSz="685800" rtl="0" eaLnBrk="1" latinLnBrk="0" hangingPunct="1">
                        <a:defRPr sz="1350" kern="1200">
                          <a:solidFill>
                            <a:schemeClr val="dk1"/>
                          </a:solidFill>
                          <a:latin typeface="Open Sans"/>
                        </a:defRPr>
                      </a:lvl4pPr>
                      <a:lvl5pPr marL="1371600" algn="l" defTabSz="685800" rtl="0" eaLnBrk="1" latinLnBrk="0" hangingPunct="1">
                        <a:defRPr sz="1350" kern="1200">
                          <a:solidFill>
                            <a:schemeClr val="dk1"/>
                          </a:solidFill>
                          <a:latin typeface="Open Sans"/>
                        </a:defRPr>
                      </a:lvl5pPr>
                      <a:lvl6pPr marL="1714500" algn="l" defTabSz="685800" rtl="0" eaLnBrk="1" latinLnBrk="0" hangingPunct="1">
                        <a:defRPr sz="1350" kern="1200">
                          <a:solidFill>
                            <a:schemeClr val="dk1"/>
                          </a:solidFill>
                          <a:latin typeface="Open Sans"/>
                        </a:defRPr>
                      </a:lvl6pPr>
                      <a:lvl7pPr marL="2057400" algn="l" defTabSz="685800" rtl="0" eaLnBrk="1" latinLnBrk="0" hangingPunct="1">
                        <a:defRPr sz="1350" kern="1200">
                          <a:solidFill>
                            <a:schemeClr val="dk1"/>
                          </a:solidFill>
                          <a:latin typeface="Open Sans"/>
                        </a:defRPr>
                      </a:lvl7pPr>
                      <a:lvl8pPr marL="2400300" algn="l" defTabSz="685800" rtl="0" eaLnBrk="1" latinLnBrk="0" hangingPunct="1">
                        <a:defRPr sz="1350" kern="1200">
                          <a:solidFill>
                            <a:schemeClr val="dk1"/>
                          </a:solidFill>
                          <a:latin typeface="Open Sans"/>
                        </a:defRPr>
                      </a:lvl8pPr>
                      <a:lvl9pPr marL="2743200" algn="l" defTabSz="685800" rtl="0" eaLnBrk="1" latinLnBrk="0" hangingPunct="1">
                        <a:defRPr sz="1350" kern="1200">
                          <a:solidFill>
                            <a:schemeClr val="dk1"/>
                          </a:solidFill>
                          <a:latin typeface="Open Sans"/>
                        </a:defRPr>
                      </a:lvl9pPr>
                    </a:lstStyle>
                    <a:p>
                      <a:r>
                        <a:rPr lang="en-GB" sz="1200" dirty="0"/>
                        <a:t>0%, 25%, 50%, 75%, 100%</a:t>
                      </a: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6991">
                        <a:tint val="40000"/>
                      </a:srgbClr>
                    </a:solidFill>
                  </a:tcPr>
                </a:tc>
                <a:extLst>
                  <a:ext uri="{0D108BD9-81ED-4DB2-BD59-A6C34878D82A}">
                    <a16:rowId xmlns:a16="http://schemas.microsoft.com/office/drawing/2014/main" val="69906585"/>
                  </a:ext>
                </a:extLst>
              </a:tr>
              <a:tr h="291592">
                <a:tc>
                  <a:txBody>
                    <a:bodyPr/>
                    <a:lstStyle>
                      <a:lvl1pPr marL="0" algn="l" defTabSz="685800" rtl="0" eaLnBrk="1" latinLnBrk="0" hangingPunct="1">
                        <a:defRPr sz="1350" kern="1200">
                          <a:solidFill>
                            <a:schemeClr val="dk1"/>
                          </a:solidFill>
                          <a:latin typeface="Open Sans"/>
                        </a:defRPr>
                      </a:lvl1pPr>
                      <a:lvl2pPr marL="342900" algn="l" defTabSz="685800" rtl="0" eaLnBrk="1" latinLnBrk="0" hangingPunct="1">
                        <a:defRPr sz="1350" kern="1200">
                          <a:solidFill>
                            <a:schemeClr val="dk1"/>
                          </a:solidFill>
                          <a:latin typeface="Open Sans"/>
                        </a:defRPr>
                      </a:lvl2pPr>
                      <a:lvl3pPr marL="685800" algn="l" defTabSz="685800" rtl="0" eaLnBrk="1" latinLnBrk="0" hangingPunct="1">
                        <a:defRPr sz="1350" kern="1200">
                          <a:solidFill>
                            <a:schemeClr val="dk1"/>
                          </a:solidFill>
                          <a:latin typeface="Open Sans"/>
                        </a:defRPr>
                      </a:lvl3pPr>
                      <a:lvl4pPr marL="1028700" algn="l" defTabSz="685800" rtl="0" eaLnBrk="1" latinLnBrk="0" hangingPunct="1">
                        <a:defRPr sz="1350" kern="1200">
                          <a:solidFill>
                            <a:schemeClr val="dk1"/>
                          </a:solidFill>
                          <a:latin typeface="Open Sans"/>
                        </a:defRPr>
                      </a:lvl4pPr>
                      <a:lvl5pPr marL="1371600" algn="l" defTabSz="685800" rtl="0" eaLnBrk="1" latinLnBrk="0" hangingPunct="1">
                        <a:defRPr sz="1350" kern="1200">
                          <a:solidFill>
                            <a:schemeClr val="dk1"/>
                          </a:solidFill>
                          <a:latin typeface="Open Sans"/>
                        </a:defRPr>
                      </a:lvl5pPr>
                      <a:lvl6pPr marL="1714500" algn="l" defTabSz="685800" rtl="0" eaLnBrk="1" latinLnBrk="0" hangingPunct="1">
                        <a:defRPr sz="1350" kern="1200">
                          <a:solidFill>
                            <a:schemeClr val="dk1"/>
                          </a:solidFill>
                          <a:latin typeface="Open Sans"/>
                        </a:defRPr>
                      </a:lvl6pPr>
                      <a:lvl7pPr marL="2057400" algn="l" defTabSz="685800" rtl="0" eaLnBrk="1" latinLnBrk="0" hangingPunct="1">
                        <a:defRPr sz="1350" kern="1200">
                          <a:solidFill>
                            <a:schemeClr val="dk1"/>
                          </a:solidFill>
                          <a:latin typeface="Open Sans"/>
                        </a:defRPr>
                      </a:lvl7pPr>
                      <a:lvl8pPr marL="2400300" algn="l" defTabSz="685800" rtl="0" eaLnBrk="1" latinLnBrk="0" hangingPunct="1">
                        <a:defRPr sz="1350" kern="1200">
                          <a:solidFill>
                            <a:schemeClr val="dk1"/>
                          </a:solidFill>
                          <a:latin typeface="Open Sans"/>
                        </a:defRPr>
                      </a:lvl8pPr>
                      <a:lvl9pPr marL="2743200" algn="l" defTabSz="685800" rtl="0" eaLnBrk="1" latinLnBrk="0" hangingPunct="1">
                        <a:defRPr sz="1350" kern="1200">
                          <a:solidFill>
                            <a:schemeClr val="dk1"/>
                          </a:solidFill>
                          <a:latin typeface="Open Sans"/>
                        </a:defRPr>
                      </a:lvl9pPr>
                    </a:lstStyle>
                    <a:p>
                      <a:r>
                        <a:rPr lang="en-GB" sz="1200" b="1" dirty="0"/>
                        <a:t>DEPOSIT RETURN SCHEME</a:t>
                      </a:r>
                      <a:r>
                        <a:rPr lang="en-GB" sz="1200" dirty="0"/>
                        <a:t> for plastic and glass bottles/cans: the presence or absence of deposit return schemes in your area aimed at reducing the amount of marine litter accumulating on beaches.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6991">
                        <a:tint val="20000"/>
                      </a:srgbClr>
                    </a:solidFill>
                  </a:tcPr>
                </a:tc>
                <a:tc>
                  <a:txBody>
                    <a:bodyPr/>
                    <a:lstStyle>
                      <a:lvl1pPr marL="0" algn="l" defTabSz="685800" rtl="0" eaLnBrk="1" latinLnBrk="0" hangingPunct="1">
                        <a:defRPr sz="1350" kern="1200">
                          <a:solidFill>
                            <a:schemeClr val="dk1"/>
                          </a:solidFill>
                          <a:latin typeface="Open Sans"/>
                        </a:defRPr>
                      </a:lvl1pPr>
                      <a:lvl2pPr marL="342900" algn="l" defTabSz="685800" rtl="0" eaLnBrk="1" latinLnBrk="0" hangingPunct="1">
                        <a:defRPr sz="1350" kern="1200">
                          <a:solidFill>
                            <a:schemeClr val="dk1"/>
                          </a:solidFill>
                          <a:latin typeface="Open Sans"/>
                        </a:defRPr>
                      </a:lvl2pPr>
                      <a:lvl3pPr marL="685800" algn="l" defTabSz="685800" rtl="0" eaLnBrk="1" latinLnBrk="0" hangingPunct="1">
                        <a:defRPr sz="1350" kern="1200">
                          <a:solidFill>
                            <a:schemeClr val="dk1"/>
                          </a:solidFill>
                          <a:latin typeface="Open Sans"/>
                        </a:defRPr>
                      </a:lvl3pPr>
                      <a:lvl4pPr marL="1028700" algn="l" defTabSz="685800" rtl="0" eaLnBrk="1" latinLnBrk="0" hangingPunct="1">
                        <a:defRPr sz="1350" kern="1200">
                          <a:solidFill>
                            <a:schemeClr val="dk1"/>
                          </a:solidFill>
                          <a:latin typeface="Open Sans"/>
                        </a:defRPr>
                      </a:lvl4pPr>
                      <a:lvl5pPr marL="1371600" algn="l" defTabSz="685800" rtl="0" eaLnBrk="1" latinLnBrk="0" hangingPunct="1">
                        <a:defRPr sz="1350" kern="1200">
                          <a:solidFill>
                            <a:schemeClr val="dk1"/>
                          </a:solidFill>
                          <a:latin typeface="Open Sans"/>
                        </a:defRPr>
                      </a:lvl5pPr>
                      <a:lvl6pPr marL="1714500" algn="l" defTabSz="685800" rtl="0" eaLnBrk="1" latinLnBrk="0" hangingPunct="1">
                        <a:defRPr sz="1350" kern="1200">
                          <a:solidFill>
                            <a:schemeClr val="dk1"/>
                          </a:solidFill>
                          <a:latin typeface="Open Sans"/>
                        </a:defRPr>
                      </a:lvl6pPr>
                      <a:lvl7pPr marL="2057400" algn="l" defTabSz="685800" rtl="0" eaLnBrk="1" latinLnBrk="0" hangingPunct="1">
                        <a:defRPr sz="1350" kern="1200">
                          <a:solidFill>
                            <a:schemeClr val="dk1"/>
                          </a:solidFill>
                          <a:latin typeface="Open Sans"/>
                        </a:defRPr>
                      </a:lvl7pPr>
                      <a:lvl8pPr marL="2400300" algn="l" defTabSz="685800" rtl="0" eaLnBrk="1" latinLnBrk="0" hangingPunct="1">
                        <a:defRPr sz="1350" kern="1200">
                          <a:solidFill>
                            <a:schemeClr val="dk1"/>
                          </a:solidFill>
                          <a:latin typeface="Open Sans"/>
                        </a:defRPr>
                      </a:lvl8pPr>
                      <a:lvl9pPr marL="2743200" algn="l" defTabSz="685800" rtl="0" eaLnBrk="1" latinLnBrk="0" hangingPunct="1">
                        <a:defRPr sz="1350" kern="1200">
                          <a:solidFill>
                            <a:schemeClr val="dk1"/>
                          </a:solidFill>
                          <a:latin typeface="Open Sans"/>
                        </a:defRPr>
                      </a:lvl9pPr>
                    </a:lstStyle>
                    <a:p>
                      <a:r>
                        <a:rPr lang="en-GB" sz="1200" dirty="0"/>
                        <a:t>No, Yes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6991">
                        <a:tint val="20000"/>
                      </a:srgbClr>
                    </a:solidFill>
                  </a:tcPr>
                </a:tc>
                <a:extLst>
                  <a:ext uri="{0D108BD9-81ED-4DB2-BD59-A6C34878D82A}">
                    <a16:rowId xmlns:a16="http://schemas.microsoft.com/office/drawing/2014/main" val="500973911"/>
                  </a:ext>
                </a:extLst>
              </a:tr>
              <a:tr h="217424">
                <a:tc>
                  <a:txBody>
                    <a:bodyPr/>
                    <a:lstStyle>
                      <a:lvl1pPr marL="0" algn="l" defTabSz="685800" rtl="0" eaLnBrk="1" latinLnBrk="0" hangingPunct="1">
                        <a:defRPr sz="1350" kern="1200">
                          <a:solidFill>
                            <a:schemeClr val="dk1"/>
                          </a:solidFill>
                          <a:latin typeface="Open Sans"/>
                        </a:defRPr>
                      </a:lvl1pPr>
                      <a:lvl2pPr marL="342900" algn="l" defTabSz="685800" rtl="0" eaLnBrk="1" latinLnBrk="0" hangingPunct="1">
                        <a:defRPr sz="1350" kern="1200">
                          <a:solidFill>
                            <a:schemeClr val="dk1"/>
                          </a:solidFill>
                          <a:latin typeface="Open Sans"/>
                        </a:defRPr>
                      </a:lvl2pPr>
                      <a:lvl3pPr marL="685800" algn="l" defTabSz="685800" rtl="0" eaLnBrk="1" latinLnBrk="0" hangingPunct="1">
                        <a:defRPr sz="1350" kern="1200">
                          <a:solidFill>
                            <a:schemeClr val="dk1"/>
                          </a:solidFill>
                          <a:latin typeface="Open Sans"/>
                        </a:defRPr>
                      </a:lvl3pPr>
                      <a:lvl4pPr marL="1028700" algn="l" defTabSz="685800" rtl="0" eaLnBrk="1" latinLnBrk="0" hangingPunct="1">
                        <a:defRPr sz="1350" kern="1200">
                          <a:solidFill>
                            <a:schemeClr val="dk1"/>
                          </a:solidFill>
                          <a:latin typeface="Open Sans"/>
                        </a:defRPr>
                      </a:lvl4pPr>
                      <a:lvl5pPr marL="1371600" algn="l" defTabSz="685800" rtl="0" eaLnBrk="1" latinLnBrk="0" hangingPunct="1">
                        <a:defRPr sz="1350" kern="1200">
                          <a:solidFill>
                            <a:schemeClr val="dk1"/>
                          </a:solidFill>
                          <a:latin typeface="Open Sans"/>
                        </a:defRPr>
                      </a:lvl5pPr>
                      <a:lvl6pPr marL="1714500" algn="l" defTabSz="685800" rtl="0" eaLnBrk="1" latinLnBrk="0" hangingPunct="1">
                        <a:defRPr sz="1350" kern="1200">
                          <a:solidFill>
                            <a:schemeClr val="dk1"/>
                          </a:solidFill>
                          <a:latin typeface="Open Sans"/>
                        </a:defRPr>
                      </a:lvl6pPr>
                      <a:lvl7pPr marL="2057400" algn="l" defTabSz="685800" rtl="0" eaLnBrk="1" latinLnBrk="0" hangingPunct="1">
                        <a:defRPr sz="1350" kern="1200">
                          <a:solidFill>
                            <a:schemeClr val="dk1"/>
                          </a:solidFill>
                          <a:latin typeface="Open Sans"/>
                        </a:defRPr>
                      </a:lvl7pPr>
                      <a:lvl8pPr marL="2400300" algn="l" defTabSz="685800" rtl="0" eaLnBrk="1" latinLnBrk="0" hangingPunct="1">
                        <a:defRPr sz="1350" kern="1200">
                          <a:solidFill>
                            <a:schemeClr val="dk1"/>
                          </a:solidFill>
                          <a:latin typeface="Open Sans"/>
                        </a:defRPr>
                      </a:lvl8pPr>
                      <a:lvl9pPr marL="2743200" algn="l" defTabSz="685800" rtl="0" eaLnBrk="1" latinLnBrk="0" hangingPunct="1">
                        <a:defRPr sz="1350" kern="1200">
                          <a:solidFill>
                            <a:schemeClr val="dk1"/>
                          </a:solidFill>
                          <a:latin typeface="Open Sans"/>
                        </a:defRPr>
                      </a:lvl9pPr>
                    </a:lstStyle>
                    <a:p>
                      <a:r>
                        <a:rPr lang="en-GB" sz="1200" b="1" dirty="0"/>
                        <a:t>BAN ON SINGLE-USE NON-RECYCLABLE PLASTIC</a:t>
                      </a:r>
                      <a:r>
                        <a:rPr lang="en-GB" sz="1200" dirty="0"/>
                        <a:t>: the presence or absence of bans on single use non-recyclable plastic in your area aimed at reducing the amount of marine litter accumulating on beaches. </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6991">
                        <a:tint val="40000"/>
                      </a:srgbClr>
                    </a:solidFill>
                  </a:tcPr>
                </a:tc>
                <a:tc>
                  <a:txBody>
                    <a:bodyPr/>
                    <a:lstStyle>
                      <a:lvl1pPr marL="0" algn="l" defTabSz="685800" rtl="0" eaLnBrk="1" latinLnBrk="0" hangingPunct="1">
                        <a:defRPr sz="1350" kern="1200">
                          <a:solidFill>
                            <a:schemeClr val="dk1"/>
                          </a:solidFill>
                          <a:latin typeface="Open Sans"/>
                        </a:defRPr>
                      </a:lvl1pPr>
                      <a:lvl2pPr marL="342900" algn="l" defTabSz="685800" rtl="0" eaLnBrk="1" latinLnBrk="0" hangingPunct="1">
                        <a:defRPr sz="1350" kern="1200">
                          <a:solidFill>
                            <a:schemeClr val="dk1"/>
                          </a:solidFill>
                          <a:latin typeface="Open Sans"/>
                        </a:defRPr>
                      </a:lvl2pPr>
                      <a:lvl3pPr marL="685800" algn="l" defTabSz="685800" rtl="0" eaLnBrk="1" latinLnBrk="0" hangingPunct="1">
                        <a:defRPr sz="1350" kern="1200">
                          <a:solidFill>
                            <a:schemeClr val="dk1"/>
                          </a:solidFill>
                          <a:latin typeface="Open Sans"/>
                        </a:defRPr>
                      </a:lvl3pPr>
                      <a:lvl4pPr marL="1028700" algn="l" defTabSz="685800" rtl="0" eaLnBrk="1" latinLnBrk="0" hangingPunct="1">
                        <a:defRPr sz="1350" kern="1200">
                          <a:solidFill>
                            <a:schemeClr val="dk1"/>
                          </a:solidFill>
                          <a:latin typeface="Open Sans"/>
                        </a:defRPr>
                      </a:lvl4pPr>
                      <a:lvl5pPr marL="1371600" algn="l" defTabSz="685800" rtl="0" eaLnBrk="1" latinLnBrk="0" hangingPunct="1">
                        <a:defRPr sz="1350" kern="1200">
                          <a:solidFill>
                            <a:schemeClr val="dk1"/>
                          </a:solidFill>
                          <a:latin typeface="Open Sans"/>
                        </a:defRPr>
                      </a:lvl5pPr>
                      <a:lvl6pPr marL="1714500" algn="l" defTabSz="685800" rtl="0" eaLnBrk="1" latinLnBrk="0" hangingPunct="1">
                        <a:defRPr sz="1350" kern="1200">
                          <a:solidFill>
                            <a:schemeClr val="dk1"/>
                          </a:solidFill>
                          <a:latin typeface="Open Sans"/>
                        </a:defRPr>
                      </a:lvl6pPr>
                      <a:lvl7pPr marL="2057400" algn="l" defTabSz="685800" rtl="0" eaLnBrk="1" latinLnBrk="0" hangingPunct="1">
                        <a:defRPr sz="1350" kern="1200">
                          <a:solidFill>
                            <a:schemeClr val="dk1"/>
                          </a:solidFill>
                          <a:latin typeface="Open Sans"/>
                        </a:defRPr>
                      </a:lvl7pPr>
                      <a:lvl8pPr marL="2400300" algn="l" defTabSz="685800" rtl="0" eaLnBrk="1" latinLnBrk="0" hangingPunct="1">
                        <a:defRPr sz="1350" kern="1200">
                          <a:solidFill>
                            <a:schemeClr val="dk1"/>
                          </a:solidFill>
                          <a:latin typeface="Open Sans"/>
                        </a:defRPr>
                      </a:lvl8pPr>
                      <a:lvl9pPr marL="2743200" algn="l" defTabSz="685800" rtl="0" eaLnBrk="1" latinLnBrk="0" hangingPunct="1">
                        <a:defRPr sz="1350" kern="1200">
                          <a:solidFill>
                            <a:schemeClr val="dk1"/>
                          </a:solidFill>
                          <a:latin typeface="Open Sans"/>
                        </a:defRPr>
                      </a:lvl9pPr>
                    </a:lstStyle>
                    <a:p>
                      <a:r>
                        <a:rPr lang="en-GB" sz="1200" dirty="0"/>
                        <a:t>No, Yes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6991">
                        <a:tint val="40000"/>
                      </a:srgbClr>
                    </a:solidFill>
                  </a:tcPr>
                </a:tc>
                <a:extLst>
                  <a:ext uri="{0D108BD9-81ED-4DB2-BD59-A6C34878D82A}">
                    <a16:rowId xmlns:a16="http://schemas.microsoft.com/office/drawing/2014/main" val="3476832171"/>
                  </a:ext>
                </a:extLst>
              </a:tr>
              <a:tr h="143256">
                <a:tc>
                  <a:txBody>
                    <a:bodyPr/>
                    <a:lstStyle>
                      <a:lvl1pPr marL="0" algn="l" defTabSz="685800" rtl="0" eaLnBrk="1" latinLnBrk="0" hangingPunct="1">
                        <a:defRPr sz="1350" kern="1200">
                          <a:solidFill>
                            <a:schemeClr val="dk1"/>
                          </a:solidFill>
                          <a:latin typeface="Open Sans"/>
                        </a:defRPr>
                      </a:lvl1pPr>
                      <a:lvl2pPr marL="342900" algn="l" defTabSz="685800" rtl="0" eaLnBrk="1" latinLnBrk="0" hangingPunct="1">
                        <a:defRPr sz="1350" kern="1200">
                          <a:solidFill>
                            <a:schemeClr val="dk1"/>
                          </a:solidFill>
                          <a:latin typeface="Open Sans"/>
                        </a:defRPr>
                      </a:lvl2pPr>
                      <a:lvl3pPr marL="685800" algn="l" defTabSz="685800" rtl="0" eaLnBrk="1" latinLnBrk="0" hangingPunct="1">
                        <a:defRPr sz="1350" kern="1200">
                          <a:solidFill>
                            <a:schemeClr val="dk1"/>
                          </a:solidFill>
                          <a:latin typeface="Open Sans"/>
                        </a:defRPr>
                      </a:lvl3pPr>
                      <a:lvl4pPr marL="1028700" algn="l" defTabSz="685800" rtl="0" eaLnBrk="1" latinLnBrk="0" hangingPunct="1">
                        <a:defRPr sz="1350" kern="1200">
                          <a:solidFill>
                            <a:schemeClr val="dk1"/>
                          </a:solidFill>
                          <a:latin typeface="Open Sans"/>
                        </a:defRPr>
                      </a:lvl4pPr>
                      <a:lvl5pPr marL="1371600" algn="l" defTabSz="685800" rtl="0" eaLnBrk="1" latinLnBrk="0" hangingPunct="1">
                        <a:defRPr sz="1350" kern="1200">
                          <a:solidFill>
                            <a:schemeClr val="dk1"/>
                          </a:solidFill>
                          <a:latin typeface="Open Sans"/>
                        </a:defRPr>
                      </a:lvl5pPr>
                      <a:lvl6pPr marL="1714500" algn="l" defTabSz="685800" rtl="0" eaLnBrk="1" latinLnBrk="0" hangingPunct="1">
                        <a:defRPr sz="1350" kern="1200">
                          <a:solidFill>
                            <a:schemeClr val="dk1"/>
                          </a:solidFill>
                          <a:latin typeface="Open Sans"/>
                        </a:defRPr>
                      </a:lvl6pPr>
                      <a:lvl7pPr marL="2057400" algn="l" defTabSz="685800" rtl="0" eaLnBrk="1" latinLnBrk="0" hangingPunct="1">
                        <a:defRPr sz="1350" kern="1200">
                          <a:solidFill>
                            <a:schemeClr val="dk1"/>
                          </a:solidFill>
                          <a:latin typeface="Open Sans"/>
                        </a:defRPr>
                      </a:lvl7pPr>
                      <a:lvl8pPr marL="2400300" algn="l" defTabSz="685800" rtl="0" eaLnBrk="1" latinLnBrk="0" hangingPunct="1">
                        <a:defRPr sz="1350" kern="1200">
                          <a:solidFill>
                            <a:schemeClr val="dk1"/>
                          </a:solidFill>
                          <a:latin typeface="Open Sans"/>
                        </a:defRPr>
                      </a:lvl8pPr>
                      <a:lvl9pPr marL="2743200" algn="l" defTabSz="685800" rtl="0" eaLnBrk="1" latinLnBrk="0" hangingPunct="1">
                        <a:defRPr sz="1350" kern="1200">
                          <a:solidFill>
                            <a:schemeClr val="dk1"/>
                          </a:solidFill>
                          <a:latin typeface="Open Sans"/>
                        </a:defRPr>
                      </a:lvl9pPr>
                    </a:lstStyle>
                    <a:p>
                      <a:r>
                        <a:rPr lang="en-GB" sz="1200" b="1" dirty="0"/>
                        <a:t>INCREASED ANNUAL COUNCIL TAX/ANNUAL DONATION</a:t>
                      </a:r>
                      <a:r>
                        <a:rPr lang="en-GB" sz="1200" dirty="0"/>
                        <a:t>: increased annual council tax/annual donation designed to support recurring, targeted and systematic beach clean-up programs and marine litter reduction measures.</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6991">
                        <a:tint val="20000"/>
                      </a:srgbClr>
                    </a:solidFill>
                  </a:tcPr>
                </a:tc>
                <a:tc>
                  <a:txBody>
                    <a:bodyPr/>
                    <a:lstStyle>
                      <a:lvl1pPr marL="0" algn="l" defTabSz="685800" rtl="0" eaLnBrk="1" latinLnBrk="0" hangingPunct="1">
                        <a:defRPr sz="1350" kern="1200">
                          <a:solidFill>
                            <a:schemeClr val="dk1"/>
                          </a:solidFill>
                          <a:latin typeface="Open Sans"/>
                        </a:defRPr>
                      </a:lvl1pPr>
                      <a:lvl2pPr marL="342900" algn="l" defTabSz="685800" rtl="0" eaLnBrk="1" latinLnBrk="0" hangingPunct="1">
                        <a:defRPr sz="1350" kern="1200">
                          <a:solidFill>
                            <a:schemeClr val="dk1"/>
                          </a:solidFill>
                          <a:latin typeface="Open Sans"/>
                        </a:defRPr>
                      </a:lvl2pPr>
                      <a:lvl3pPr marL="685800" algn="l" defTabSz="685800" rtl="0" eaLnBrk="1" latinLnBrk="0" hangingPunct="1">
                        <a:defRPr sz="1350" kern="1200">
                          <a:solidFill>
                            <a:schemeClr val="dk1"/>
                          </a:solidFill>
                          <a:latin typeface="Open Sans"/>
                        </a:defRPr>
                      </a:lvl3pPr>
                      <a:lvl4pPr marL="1028700" algn="l" defTabSz="685800" rtl="0" eaLnBrk="1" latinLnBrk="0" hangingPunct="1">
                        <a:defRPr sz="1350" kern="1200">
                          <a:solidFill>
                            <a:schemeClr val="dk1"/>
                          </a:solidFill>
                          <a:latin typeface="Open Sans"/>
                        </a:defRPr>
                      </a:lvl4pPr>
                      <a:lvl5pPr marL="1371600" algn="l" defTabSz="685800" rtl="0" eaLnBrk="1" latinLnBrk="0" hangingPunct="1">
                        <a:defRPr sz="1350" kern="1200">
                          <a:solidFill>
                            <a:schemeClr val="dk1"/>
                          </a:solidFill>
                          <a:latin typeface="Open Sans"/>
                        </a:defRPr>
                      </a:lvl5pPr>
                      <a:lvl6pPr marL="1714500" algn="l" defTabSz="685800" rtl="0" eaLnBrk="1" latinLnBrk="0" hangingPunct="1">
                        <a:defRPr sz="1350" kern="1200">
                          <a:solidFill>
                            <a:schemeClr val="dk1"/>
                          </a:solidFill>
                          <a:latin typeface="Open Sans"/>
                        </a:defRPr>
                      </a:lvl6pPr>
                      <a:lvl7pPr marL="2057400" algn="l" defTabSz="685800" rtl="0" eaLnBrk="1" latinLnBrk="0" hangingPunct="1">
                        <a:defRPr sz="1350" kern="1200">
                          <a:solidFill>
                            <a:schemeClr val="dk1"/>
                          </a:solidFill>
                          <a:latin typeface="Open Sans"/>
                        </a:defRPr>
                      </a:lvl7pPr>
                      <a:lvl8pPr marL="2400300" algn="l" defTabSz="685800" rtl="0" eaLnBrk="1" latinLnBrk="0" hangingPunct="1">
                        <a:defRPr sz="1350" kern="1200">
                          <a:solidFill>
                            <a:schemeClr val="dk1"/>
                          </a:solidFill>
                          <a:latin typeface="Open Sans"/>
                        </a:defRPr>
                      </a:lvl8pPr>
                      <a:lvl9pPr marL="2743200" algn="l" defTabSz="685800" rtl="0" eaLnBrk="1" latinLnBrk="0" hangingPunct="1">
                        <a:defRPr sz="1350" kern="1200">
                          <a:solidFill>
                            <a:schemeClr val="dk1"/>
                          </a:solidFill>
                          <a:latin typeface="Open Sans"/>
                        </a:defRPr>
                      </a:lvl9pPr>
                    </a:lstStyle>
                    <a:p>
                      <a:r>
                        <a:rPr lang="en-GB" sz="1200" b="1" dirty="0"/>
                        <a:t>3</a:t>
                      </a:r>
                      <a:r>
                        <a:rPr lang="en-GB" sz="1200" dirty="0"/>
                        <a:t>£/€, </a:t>
                      </a:r>
                      <a:r>
                        <a:rPr lang="en-GB" sz="1200" b="1" dirty="0"/>
                        <a:t>6</a:t>
                      </a:r>
                      <a:r>
                        <a:rPr lang="en-GB" sz="1200" dirty="0"/>
                        <a:t>£/€, </a:t>
                      </a:r>
                      <a:r>
                        <a:rPr lang="en-GB" sz="1200" b="1" dirty="0"/>
                        <a:t>10</a:t>
                      </a:r>
                      <a:r>
                        <a:rPr lang="en-GB" sz="1200" dirty="0"/>
                        <a:t>£/€, </a:t>
                      </a:r>
                      <a:r>
                        <a:rPr lang="en-GB" sz="1200" b="1" dirty="0"/>
                        <a:t>15</a:t>
                      </a:r>
                      <a:r>
                        <a:rPr lang="en-GB" sz="1200" dirty="0"/>
                        <a:t>£/€, </a:t>
                      </a:r>
                      <a:r>
                        <a:rPr lang="en-GB" sz="1200" b="1" dirty="0"/>
                        <a:t>25</a:t>
                      </a:r>
                      <a:r>
                        <a:rPr lang="en-GB" sz="1200" dirty="0"/>
                        <a:t>£/€, </a:t>
                      </a:r>
                      <a:r>
                        <a:rPr lang="en-GB" sz="1200" b="1" dirty="0"/>
                        <a:t>40</a:t>
                      </a:r>
                      <a:r>
                        <a:rPr lang="en-GB" sz="1200" dirty="0"/>
                        <a:t>£/€</a:t>
                      </a:r>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006991">
                        <a:tint val="20000"/>
                      </a:srgbClr>
                    </a:solidFill>
                  </a:tcPr>
                </a:tc>
                <a:extLst>
                  <a:ext uri="{0D108BD9-81ED-4DB2-BD59-A6C34878D82A}">
                    <a16:rowId xmlns:a16="http://schemas.microsoft.com/office/drawing/2014/main" val="3978803342"/>
                  </a:ext>
                </a:extLst>
              </a:tr>
            </a:tbl>
          </a:graphicData>
        </a:graphic>
      </p:graphicFrame>
    </p:spTree>
    <p:extLst>
      <p:ext uri="{BB962C8B-B14F-4D97-AF65-F5344CB8AC3E}">
        <p14:creationId xmlns:p14="http://schemas.microsoft.com/office/powerpoint/2010/main" val="192093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478078-68A5-49C9-D417-F7DEE6DAFFF0}"/>
              </a:ext>
            </a:extLst>
          </p:cNvPr>
          <p:cNvSpPr>
            <a:spLocks noGrp="1"/>
          </p:cNvSpPr>
          <p:nvPr>
            <p:ph type="title"/>
          </p:nvPr>
        </p:nvSpPr>
        <p:spPr/>
        <p:txBody>
          <a:bodyPr/>
          <a:lstStyle/>
          <a:p>
            <a:r>
              <a:rPr lang="en-GB" dirty="0"/>
              <a:t>Results</a:t>
            </a:r>
          </a:p>
        </p:txBody>
      </p:sp>
      <p:sp>
        <p:nvSpPr>
          <p:cNvPr id="3" name="Content Placeholder 2">
            <a:extLst>
              <a:ext uri="{FF2B5EF4-FFF2-40B4-BE49-F238E27FC236}">
                <a16:creationId xmlns:a16="http://schemas.microsoft.com/office/drawing/2014/main" id="{1C43530E-EEF0-E855-258C-2AF75F120C26}"/>
              </a:ext>
            </a:extLst>
          </p:cNvPr>
          <p:cNvSpPr>
            <a:spLocks noGrp="1"/>
          </p:cNvSpPr>
          <p:nvPr>
            <p:ph idx="10"/>
          </p:nvPr>
        </p:nvSpPr>
        <p:spPr>
          <a:xfrm>
            <a:off x="628650" y="1257214"/>
            <a:ext cx="7886700" cy="4351338"/>
          </a:xfrm>
        </p:spPr>
        <p:txBody>
          <a:bodyPr>
            <a:normAutofit lnSpcReduction="10000"/>
          </a:bodyPr>
          <a:lstStyle/>
          <a:p>
            <a:r>
              <a:rPr lang="en-GB" dirty="0"/>
              <a:t>90% of respondents notice marine litter</a:t>
            </a:r>
          </a:p>
          <a:p>
            <a:r>
              <a:rPr lang="en-GB" dirty="0"/>
              <a:t>Materials plastic, cardboard &amp; paper</a:t>
            </a:r>
          </a:p>
          <a:p>
            <a:r>
              <a:rPr lang="en-GB" dirty="0"/>
              <a:t>40% think individuals behaviour is most responsible for reducing marine litter</a:t>
            </a:r>
          </a:p>
          <a:p>
            <a:r>
              <a:rPr lang="en-GB" dirty="0"/>
              <a:t>16% call for more policies</a:t>
            </a:r>
          </a:p>
          <a:p>
            <a:r>
              <a:rPr lang="en-GB" dirty="0"/>
              <a:t>18% wider societal responsibility</a:t>
            </a:r>
          </a:p>
          <a:p>
            <a:pPr marL="0" indent="0">
              <a:buNone/>
            </a:pPr>
            <a:endParaRPr lang="en-GB" dirty="0"/>
          </a:p>
          <a:p>
            <a:r>
              <a:rPr lang="en-GB" dirty="0"/>
              <a:t>Information provided in questionnaires showed positive correlation to preferences for policies and higher monetary values (English only)</a:t>
            </a:r>
          </a:p>
          <a:p>
            <a:endParaRPr lang="en-GB" dirty="0"/>
          </a:p>
          <a:p>
            <a:r>
              <a:rPr lang="en-GB" dirty="0"/>
              <a:t>Complex policies such as EPR not included</a:t>
            </a:r>
          </a:p>
          <a:p>
            <a:r>
              <a:rPr lang="en-GB" dirty="0"/>
              <a:t>Little difference in policy preference across areas</a:t>
            </a:r>
          </a:p>
          <a:p>
            <a:endParaRPr lang="en-GB" dirty="0"/>
          </a:p>
          <a:p>
            <a:endParaRPr lang="en-GB" dirty="0"/>
          </a:p>
          <a:p>
            <a:endParaRPr lang="en-GB" dirty="0"/>
          </a:p>
        </p:txBody>
      </p:sp>
    </p:spTree>
    <p:extLst>
      <p:ext uri="{BB962C8B-B14F-4D97-AF65-F5344CB8AC3E}">
        <p14:creationId xmlns:p14="http://schemas.microsoft.com/office/powerpoint/2010/main" val="1288226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E060D7-E678-C3A4-00CC-BB803971393A}"/>
              </a:ext>
            </a:extLst>
          </p:cNvPr>
          <p:cNvPicPr>
            <a:picLocks noChangeAspect="1"/>
          </p:cNvPicPr>
          <p:nvPr/>
        </p:nvPicPr>
        <p:blipFill rotWithShape="1">
          <a:blip r:embed="rId2"/>
          <a:srcRect l="-1" t="-489" r="-882" b="911"/>
          <a:stretch/>
        </p:blipFill>
        <p:spPr>
          <a:xfrm>
            <a:off x="0" y="555585"/>
            <a:ext cx="9296286" cy="4803493"/>
          </a:xfrm>
          <a:prstGeom prst="rect">
            <a:avLst/>
          </a:prstGeom>
        </p:spPr>
      </p:pic>
    </p:spTree>
    <p:extLst>
      <p:ext uri="{BB962C8B-B14F-4D97-AF65-F5344CB8AC3E}">
        <p14:creationId xmlns:p14="http://schemas.microsoft.com/office/powerpoint/2010/main" val="752886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FA70F32-A2AD-BDD2-F519-0DBAD302C294}"/>
              </a:ext>
            </a:extLst>
          </p:cNvPr>
          <p:cNvPicPr>
            <a:picLocks noChangeAspect="1"/>
          </p:cNvPicPr>
          <p:nvPr/>
        </p:nvPicPr>
        <p:blipFill>
          <a:blip r:embed="rId2"/>
          <a:stretch>
            <a:fillRect/>
          </a:stretch>
        </p:blipFill>
        <p:spPr>
          <a:xfrm>
            <a:off x="196327" y="527995"/>
            <a:ext cx="8751346" cy="4563874"/>
          </a:xfrm>
          <a:prstGeom prst="rect">
            <a:avLst/>
          </a:prstGeom>
        </p:spPr>
      </p:pic>
    </p:spTree>
    <p:extLst>
      <p:ext uri="{BB962C8B-B14F-4D97-AF65-F5344CB8AC3E}">
        <p14:creationId xmlns:p14="http://schemas.microsoft.com/office/powerpoint/2010/main" val="9626792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7D5A1249-B952-A274-2974-FE24A0364F9F}"/>
              </a:ext>
            </a:extLst>
          </p:cNvPr>
          <p:cNvPicPr>
            <a:picLocks noGrp="1" noChangeAspect="1"/>
          </p:cNvPicPr>
          <p:nvPr>
            <p:ph idx="10"/>
          </p:nvPr>
        </p:nvPicPr>
        <p:blipFill>
          <a:blip r:embed="rId2"/>
          <a:stretch>
            <a:fillRect/>
          </a:stretch>
        </p:blipFill>
        <p:spPr>
          <a:xfrm>
            <a:off x="75445" y="687897"/>
            <a:ext cx="8985190" cy="4608008"/>
          </a:xfrm>
        </p:spPr>
      </p:pic>
    </p:spTree>
    <p:extLst>
      <p:ext uri="{BB962C8B-B14F-4D97-AF65-F5344CB8AC3E}">
        <p14:creationId xmlns:p14="http://schemas.microsoft.com/office/powerpoint/2010/main" val="2500220617"/>
      </p:ext>
    </p:extLst>
  </p:cSld>
  <p:clrMapOvr>
    <a:masterClrMapping/>
  </p:clrMapOvr>
</p:sld>
</file>

<file path=ppt/theme/theme1.xml><?xml version="1.0" encoding="utf-8"?>
<a:theme xmlns:a="http://schemas.openxmlformats.org/drawingml/2006/main" name="Clean Atlantic">
  <a:themeElements>
    <a:clrScheme name="Personalizar 3">
      <a:dk1>
        <a:srgbClr val="004550"/>
      </a:dk1>
      <a:lt1>
        <a:srgbClr val="FFFFFF"/>
      </a:lt1>
      <a:dk2>
        <a:srgbClr val="004550"/>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ean Atlantic" id="{D5EEF195-627F-DE4C-8C9D-6C819855BE20}" vid="{7734BDC4-33A6-F94E-B9F4-98AB15D7C7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Clean Atlantic</Template>
  <TotalTime>3997</TotalTime>
  <Words>605</Words>
  <Application>Microsoft Office PowerPoint</Application>
  <PresentationFormat>On-screen Show (4:3)</PresentationFormat>
  <Paragraphs>51</Paragraphs>
  <Slides>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Century Gothic</vt:lpstr>
      <vt:lpstr>Open Sans</vt:lpstr>
      <vt:lpstr>Wingdings</vt:lpstr>
      <vt:lpstr>Clean Atlantic</vt:lpstr>
      <vt:lpstr>PowerPoint Presentation</vt:lpstr>
      <vt:lpstr>Research objectives </vt:lpstr>
      <vt:lpstr>PowerPoint Presentation</vt:lpstr>
      <vt:lpstr>PowerPoint Presentation</vt:lpstr>
      <vt:lpstr>Results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Josie Russell (Cefas)</cp:lastModifiedBy>
  <cp:revision>191</cp:revision>
  <dcterms:created xsi:type="dcterms:W3CDTF">2017-10-29T15:52:54Z</dcterms:created>
  <dcterms:modified xsi:type="dcterms:W3CDTF">2022-11-04T01:17:21Z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0c2ddd0-afbf-49e4-8b02-da81def1ba6b_Enabled">
    <vt:lpwstr>True</vt:lpwstr>
  </property>
  <property fmtid="{D5CDD505-2E9C-101B-9397-08002B2CF9AE}" pid="3" name="MSIP_Label_a0c2ddd0-afbf-49e4-8b02-da81def1ba6b_SiteId">
    <vt:lpwstr>eeea3199-afa0-41eb-bbf2-f6e42c3da7cf</vt:lpwstr>
  </property>
  <property fmtid="{D5CDD505-2E9C-101B-9397-08002B2CF9AE}" pid="4" name="MSIP_Label_a0c2ddd0-afbf-49e4-8b02-da81def1ba6b_Owner">
    <vt:lpwstr>gaetano.grilli@cefas.co.uk</vt:lpwstr>
  </property>
  <property fmtid="{D5CDD505-2E9C-101B-9397-08002B2CF9AE}" pid="5" name="MSIP_Label_a0c2ddd0-afbf-49e4-8b02-da81def1ba6b_SetDate">
    <vt:lpwstr>2019-10-16T15:57:32.3830258Z</vt:lpwstr>
  </property>
  <property fmtid="{D5CDD505-2E9C-101B-9397-08002B2CF9AE}" pid="6" name="MSIP_Label_a0c2ddd0-afbf-49e4-8b02-da81def1ba6b_Name">
    <vt:lpwstr>Official</vt:lpwstr>
  </property>
  <property fmtid="{D5CDD505-2E9C-101B-9397-08002B2CF9AE}" pid="7" name="MSIP_Label_a0c2ddd0-afbf-49e4-8b02-da81def1ba6b_Application">
    <vt:lpwstr>Microsoft Azure Information Protection</vt:lpwstr>
  </property>
  <property fmtid="{D5CDD505-2E9C-101B-9397-08002B2CF9AE}" pid="8" name="MSIP_Label_a0c2ddd0-afbf-49e4-8b02-da81def1ba6b_ActionId">
    <vt:lpwstr>c7d02108-6e6f-4cd3-8908-98dafd6060e8</vt:lpwstr>
  </property>
  <property fmtid="{D5CDD505-2E9C-101B-9397-08002B2CF9AE}" pid="9" name="MSIP_Label_a0c2ddd0-afbf-49e4-8b02-da81def1ba6b_Extended_MSFT_Method">
    <vt:lpwstr>Automatic</vt:lpwstr>
  </property>
  <property fmtid="{D5CDD505-2E9C-101B-9397-08002B2CF9AE}" pid="10" name="Sensitivity">
    <vt:lpwstr>Official</vt:lpwstr>
  </property>
</Properties>
</file>