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04" r:id="rId2"/>
    <p:sldId id="305" r:id="rId3"/>
    <p:sldId id="301" r:id="rId4"/>
    <p:sldId id="308" r:id="rId5"/>
    <p:sldId id="307" r:id="rId6"/>
    <p:sldId id="309" r:id="rId7"/>
    <p:sldId id="310" r:id="rId8"/>
    <p:sldId id="312" r:id="rId9"/>
    <p:sldId id="311" r:id="rId10"/>
    <p:sldId id="313" r:id="rId11"/>
    <p:sldId id="314" r:id="rId12"/>
    <p:sldId id="315" r:id="rId13"/>
    <p:sldId id="317" r:id="rId14"/>
    <p:sldId id="300" r:id="rId15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201"/>
    <a:srgbClr val="004651"/>
    <a:srgbClr val="FD99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7"/>
    <p:restoredTop sz="82709" autoAdjust="0"/>
  </p:normalViewPr>
  <p:slideViewPr>
    <p:cSldViewPr snapToGrid="0" snapToObjects="1">
      <p:cViewPr varScale="1">
        <p:scale>
          <a:sx n="94" d="100"/>
          <a:sy n="94" d="100"/>
        </p:scale>
        <p:origin x="30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1" d="100"/>
          <a:sy n="91" d="100"/>
        </p:scale>
        <p:origin x="260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171E0-93AC-AF44-A321-069BE4CE407B}" type="datetimeFigureOut">
              <a:rPr lang="es-ES_tradnl" smtClean="0"/>
              <a:t>3/11/22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24089B-D706-724A-A3E7-1B502015EB4A}" type="slidenum">
              <a:rPr lang="es-ES_tradnl" smtClean="0"/>
              <a:t>‹N›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091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70842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52092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3661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6620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57799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84288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96318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6098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5997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219857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653775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24089B-D706-724A-A3E7-1B502015EB4A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4988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n Atlantic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91028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804568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8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709913"/>
          </a:xfrm>
          <a:prstGeom prst="rect">
            <a:avLst/>
          </a:prstGeom>
        </p:spPr>
        <p:txBody>
          <a:bodyPr/>
          <a:lstStyle>
            <a:lvl1pPr>
              <a:defRPr b="1" i="0" baseline="0">
                <a:solidFill>
                  <a:srgbClr val="004651"/>
                </a:solidFill>
              </a:defRPr>
            </a:lvl1pPr>
          </a:lstStyle>
          <a:p>
            <a:r>
              <a:rPr lang="es-ES_tradnl" dirty="0" err="1"/>
              <a:t>Index</a:t>
            </a:r>
            <a:endParaRPr lang="es-ES_tradnl" dirty="0"/>
          </a:p>
        </p:txBody>
      </p:sp>
      <p:sp>
        <p:nvSpPr>
          <p:cNvPr id="7" name="Marcador de texto 2"/>
          <p:cNvSpPr>
            <a:spLocks noGrp="1"/>
          </p:cNvSpPr>
          <p:nvPr>
            <p:ph idx="10" hasCustomPrompt="1"/>
          </p:nvPr>
        </p:nvSpPr>
        <p:spPr>
          <a:xfrm>
            <a:off x="838200" y="125721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4651"/>
                </a:solidFill>
              </a:defRPr>
            </a:lvl1pPr>
            <a:lvl2pPr>
              <a:defRPr>
                <a:solidFill>
                  <a:srgbClr val="004651"/>
                </a:solidFill>
              </a:defRPr>
            </a:lvl2pPr>
            <a:lvl3pPr>
              <a:defRPr>
                <a:solidFill>
                  <a:srgbClr val="004651"/>
                </a:solidFill>
              </a:defRPr>
            </a:lvl3pPr>
            <a:lvl4pPr>
              <a:defRPr>
                <a:solidFill>
                  <a:srgbClr val="004651"/>
                </a:solidFill>
              </a:defRPr>
            </a:lvl4pPr>
            <a:lvl5pPr>
              <a:defRPr>
                <a:solidFill>
                  <a:srgbClr val="004651"/>
                </a:solidFill>
              </a:defRPr>
            </a:lvl5pPr>
          </a:lstStyle>
          <a:p>
            <a:pPr algn="justLow">
              <a:lnSpc>
                <a:spcPct val="80000"/>
              </a:lnSpc>
            </a:pPr>
            <a:r>
              <a:rPr lang="en-US" altLang="es-ES" sz="2600" dirty="0">
                <a:solidFill>
                  <a:schemeClr val="tx2">
                    <a:lumMod val="75000"/>
                  </a:schemeClr>
                </a:solidFill>
              </a:rPr>
              <a:t>1.	Objective of the WP and partners involved</a:t>
            </a:r>
          </a:p>
          <a:p>
            <a:pPr algn="justLow">
              <a:lnSpc>
                <a:spcPct val="80000"/>
              </a:lnSpc>
              <a:buFont typeface="Arial" panose="020B0604020202020204" pitchFamily="34" charset="0"/>
              <a:buAutoNum type="arabicPeriod" startAt="2"/>
            </a:pPr>
            <a:r>
              <a:rPr lang="en-US" altLang="es-ES" sz="2600" dirty="0">
                <a:solidFill>
                  <a:schemeClr val="tx2">
                    <a:lumMod val="75000"/>
                  </a:schemeClr>
                </a:solidFill>
              </a:rPr>
              <a:t>     Actions</a:t>
            </a:r>
            <a:r>
              <a:rPr lang="en-US" altLang="es-ES" sz="22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lvl="1" algn="justLow">
              <a:lnSpc>
                <a:spcPct val="80000"/>
              </a:lnSpc>
              <a:buFont typeface="Arial" panose="020B0604020202020204" pitchFamily="34" charset="0"/>
              <a:buAutoNum type="alphaLcPeriod"/>
            </a:pPr>
            <a:r>
              <a:rPr lang="en-US" altLang="es-ES" sz="2400" dirty="0">
                <a:solidFill>
                  <a:schemeClr val="tx2">
                    <a:lumMod val="75000"/>
                  </a:schemeClr>
                </a:solidFill>
              </a:rPr>
              <a:t>Actions overview</a:t>
            </a:r>
          </a:p>
          <a:p>
            <a:pPr lvl="1" algn="justLow">
              <a:lnSpc>
                <a:spcPct val="80000"/>
              </a:lnSpc>
              <a:buFont typeface="Arial" panose="020B0604020202020204" pitchFamily="34" charset="0"/>
              <a:buAutoNum type="alphaLcPeriod"/>
            </a:pPr>
            <a:r>
              <a:rPr lang="en-US" altLang="es-ES" sz="2400" dirty="0">
                <a:solidFill>
                  <a:schemeClr val="tx2">
                    <a:lumMod val="75000"/>
                  </a:schemeClr>
                </a:solidFill>
              </a:rPr>
              <a:t>Actions factsheets</a:t>
            </a:r>
          </a:p>
          <a:p>
            <a:pPr lvl="2" algn="justLow">
              <a:lnSpc>
                <a:spcPct val="80000"/>
              </a:lnSpc>
              <a:buFont typeface="+mj-lt"/>
              <a:buAutoNum type="alphaLcPeriod"/>
            </a:pPr>
            <a:r>
              <a:rPr lang="en-US" altLang="es-ES" sz="2000" dirty="0">
                <a:solidFill>
                  <a:schemeClr val="tx2">
                    <a:lumMod val="75000"/>
                  </a:schemeClr>
                </a:solidFill>
              </a:rPr>
              <a:t>Brief description</a:t>
            </a:r>
          </a:p>
          <a:p>
            <a:pPr lvl="2" algn="justLow">
              <a:lnSpc>
                <a:spcPct val="80000"/>
              </a:lnSpc>
              <a:buFont typeface="+mj-lt"/>
              <a:buAutoNum type="alphaLcPeriod"/>
            </a:pPr>
            <a:r>
              <a:rPr lang="en-US" altLang="es-ES" sz="2000" dirty="0">
                <a:solidFill>
                  <a:schemeClr val="tx2">
                    <a:lumMod val="75000"/>
                  </a:schemeClr>
                </a:solidFill>
              </a:rPr>
              <a:t>Sub-actions breakdown</a:t>
            </a:r>
          </a:p>
          <a:p>
            <a:pPr lvl="2" algn="justLow">
              <a:lnSpc>
                <a:spcPct val="80000"/>
              </a:lnSpc>
              <a:buFont typeface="+mj-lt"/>
              <a:buAutoNum type="alphaLcPeriod"/>
            </a:pPr>
            <a:r>
              <a:rPr lang="en-US" altLang="es-ES" sz="2000" dirty="0">
                <a:solidFill>
                  <a:schemeClr val="tx2">
                    <a:lumMod val="75000"/>
                  </a:schemeClr>
                </a:solidFill>
              </a:rPr>
              <a:t>Partner(s) in charge</a:t>
            </a:r>
          </a:p>
          <a:p>
            <a:pPr lvl="2" algn="justLow">
              <a:lnSpc>
                <a:spcPct val="80000"/>
              </a:lnSpc>
              <a:buFont typeface="+mj-lt"/>
              <a:buAutoNum type="alphaLcPeriod"/>
            </a:pPr>
            <a:r>
              <a:rPr lang="en-US" altLang="es-ES" sz="2000" dirty="0">
                <a:solidFill>
                  <a:schemeClr val="tx2">
                    <a:lumMod val="75000"/>
                  </a:schemeClr>
                </a:solidFill>
              </a:rPr>
              <a:t>Relation with other actions or WP (if any)</a:t>
            </a:r>
          </a:p>
          <a:p>
            <a:pPr lvl="2" algn="justLow">
              <a:lnSpc>
                <a:spcPct val="80000"/>
              </a:lnSpc>
              <a:buFont typeface="+mj-lt"/>
              <a:buAutoNum type="alphaLcPeriod"/>
            </a:pPr>
            <a:r>
              <a:rPr lang="en-US" altLang="es-ES" sz="2000" dirty="0">
                <a:solidFill>
                  <a:schemeClr val="tx2">
                    <a:lumMod val="75000"/>
                  </a:schemeClr>
                </a:solidFill>
              </a:rPr>
              <a:t>Deliverable(s) &amp; deadlines</a:t>
            </a:r>
          </a:p>
          <a:p>
            <a:pPr algn="justLow">
              <a:lnSpc>
                <a:spcPct val="80000"/>
              </a:lnSpc>
            </a:pPr>
            <a:r>
              <a:rPr lang="en-US" altLang="es-ES" sz="2600" dirty="0">
                <a:solidFill>
                  <a:schemeClr val="tx2">
                    <a:lumMod val="75000"/>
                  </a:schemeClr>
                </a:solidFill>
              </a:rPr>
              <a:t>3.	Key actions for November 2017 - May 2018</a:t>
            </a:r>
          </a:p>
        </p:txBody>
      </p:sp>
    </p:spTree>
    <p:extLst>
      <p:ext uri="{BB962C8B-B14F-4D97-AF65-F5344CB8AC3E}">
        <p14:creationId xmlns:p14="http://schemas.microsoft.com/office/powerpoint/2010/main" val="182474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215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2EA0238F-C2B0-4327-150D-17ED68951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>
                <a:solidFill>
                  <a:srgbClr val="004651"/>
                </a:solidFill>
              </a:rPr>
              <a:t>WP4 –</a:t>
            </a:r>
            <a:r>
              <a:rPr lang="pt-PT" sz="4000"/>
              <a:t>Impacto do lixo-marinho no turismo</a:t>
            </a:r>
            <a:endParaRPr lang="pt-PT" sz="4000">
              <a:solidFill>
                <a:srgbClr val="004651"/>
              </a:solidFill>
            </a:endParaRPr>
          </a:p>
        </p:txBody>
      </p: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AF3A620-1818-6203-4ECE-5DA86BAEE38D}"/>
              </a:ext>
            </a:extLst>
          </p:cNvPr>
          <p:cNvGrpSpPr/>
          <p:nvPr/>
        </p:nvGrpSpPr>
        <p:grpSpPr>
          <a:xfrm>
            <a:off x="668758" y="2632943"/>
            <a:ext cx="1782189" cy="1529992"/>
            <a:chOff x="6813751" y="2496098"/>
            <a:chExt cx="1782189" cy="1529992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6953E642-EA30-9C2A-9D28-046F1BEA00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69540" y="2497540"/>
              <a:ext cx="1526400" cy="1528550"/>
              <a:chOff x="7069540" y="3111690"/>
              <a:chExt cx="914400" cy="914400"/>
            </a:xfrm>
          </p:grpSpPr>
          <p:sp>
            <p:nvSpPr>
              <p:cNvPr id="5" name="Ovale 4">
                <a:extLst>
                  <a:ext uri="{FF2B5EF4-FFF2-40B4-BE49-F238E27FC236}">
                    <a16:creationId xmlns:a16="http://schemas.microsoft.com/office/drawing/2014/main" id="{3FD6D190-5707-47A8-C238-014F5A9CE4DC}"/>
                  </a:ext>
                </a:extLst>
              </p:cNvPr>
              <p:cNvSpPr/>
              <p:nvPr/>
            </p:nvSpPr>
            <p:spPr>
              <a:xfrm>
                <a:off x="7069540" y="3111690"/>
                <a:ext cx="914400" cy="914400"/>
              </a:xfrm>
              <a:prstGeom prst="ellipse">
                <a:avLst/>
              </a:prstGeom>
              <a:noFill/>
              <a:ln w="666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" name="Ovale 6">
                <a:extLst>
                  <a:ext uri="{FF2B5EF4-FFF2-40B4-BE49-F238E27FC236}">
                    <a16:creationId xmlns:a16="http://schemas.microsoft.com/office/drawing/2014/main" id="{D2B57DA2-CFF7-F6F9-9F78-CC5C8808BB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20740" y="3262890"/>
                <a:ext cx="612000" cy="612000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" name="Ovale 7">
                <a:extLst>
                  <a:ext uri="{FF2B5EF4-FFF2-40B4-BE49-F238E27FC236}">
                    <a16:creationId xmlns:a16="http://schemas.microsoft.com/office/drawing/2014/main" id="{951A4511-5DF3-DA16-D468-8440F20C17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82740" y="3424890"/>
                <a:ext cx="288000" cy="288000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9D9F6975-BE8D-AE3B-596A-93A463D0608A}"/>
                </a:ext>
              </a:extLst>
            </p:cNvPr>
            <p:cNvCxnSpPr>
              <a:cxnSpLocks/>
            </p:cNvCxnSpPr>
            <p:nvPr/>
          </p:nvCxnSpPr>
          <p:spPr>
            <a:xfrm>
              <a:off x="6813751" y="2496098"/>
              <a:ext cx="1018989" cy="786946"/>
            </a:xfrm>
            <a:prstGeom prst="straightConnector1">
              <a:avLst/>
            </a:prstGeom>
            <a:ln w="101600" cap="rnd">
              <a:solidFill>
                <a:schemeClr val="bg1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94A0279-1356-90D2-E7E8-D4D2A9623F1A}"/>
              </a:ext>
            </a:extLst>
          </p:cNvPr>
          <p:cNvSpPr txBox="1"/>
          <p:nvPr/>
        </p:nvSpPr>
        <p:spPr>
          <a:xfrm>
            <a:off x="3125675" y="1494685"/>
            <a:ext cx="5304657" cy="3207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Hotéis</a:t>
            </a: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Operadores marítimos turísticos</a:t>
            </a: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Marinas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2324D66F-FD99-B9A9-B214-36DA7204C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316" y="4162935"/>
            <a:ext cx="2749367" cy="1957549"/>
          </a:xfrm>
          <a:prstGeom prst="rect">
            <a:avLst/>
          </a:prstGeom>
        </p:spPr>
      </p:pic>
      <p:pic>
        <p:nvPicPr>
          <p:cNvPr id="24" name="Immagine 23">
            <a:extLst>
              <a:ext uri="{FF2B5EF4-FFF2-40B4-BE49-F238E27FC236}">
                <a16:creationId xmlns:a16="http://schemas.microsoft.com/office/drawing/2014/main" id="{A9A536DF-451C-BDE1-D0C8-F75B354B35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0332" y="2926347"/>
            <a:ext cx="1788602" cy="586661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01C63C3C-4739-8AA8-61D0-F8ECBFC404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0020" y="1084645"/>
            <a:ext cx="2271088" cy="19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606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>
                <a:solidFill>
                  <a:srgbClr val="004651"/>
                </a:solidFill>
              </a:rPr>
              <a:t>WP4 –</a:t>
            </a:r>
            <a:r>
              <a:rPr lang="pt-PT" sz="4000"/>
              <a:t>Impacto do lixo-marinho no turismo</a:t>
            </a:r>
            <a:endParaRPr lang="pt-PT" sz="400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/>
              <a:t>10/</a:t>
            </a:r>
            <a:r>
              <a:rPr lang="pt-PT" sz="2800"/>
              <a:t>49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2F3A3BB-99FD-C131-796B-9701249B65C6}"/>
              </a:ext>
            </a:extLst>
          </p:cNvPr>
          <p:cNvSpPr txBox="1"/>
          <p:nvPr/>
        </p:nvSpPr>
        <p:spPr>
          <a:xfrm>
            <a:off x="4804852" y="1015009"/>
            <a:ext cx="2524203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4000"/>
              <a:t>Prejuizo €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C04A611-3BE4-DC59-BADB-877D06D12CA0}"/>
              </a:ext>
            </a:extLst>
          </p:cNvPr>
          <p:cNvSpPr txBox="1"/>
          <p:nvPr/>
        </p:nvSpPr>
        <p:spPr>
          <a:xfrm>
            <a:off x="1482362" y="2311727"/>
            <a:ext cx="9349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/>
              <a:t>50 %</a:t>
            </a:r>
            <a:r>
              <a:rPr lang="pt-PT" sz="2400"/>
              <a:t> tem </a:t>
            </a:r>
            <a:r>
              <a:rPr lang="pt-PT" sz="2400" b="1"/>
              <a:t>staff</a:t>
            </a:r>
            <a:r>
              <a:rPr lang="pt-PT" sz="2400"/>
              <a:t> especifico para limpar a área proxima do mar 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7813DAB-E1C4-2690-DE6C-CBBE37A4AE87}"/>
              </a:ext>
            </a:extLst>
          </p:cNvPr>
          <p:cNvSpPr txBox="1"/>
          <p:nvPr/>
        </p:nvSpPr>
        <p:spPr>
          <a:xfrm>
            <a:off x="668758" y="3243170"/>
            <a:ext cx="4275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u="sng"/>
              <a:t>Tempo</a:t>
            </a:r>
            <a:r>
              <a:rPr lang="pt-PT" sz="2400"/>
              <a:t>:</a:t>
            </a:r>
          </a:p>
          <a:p>
            <a:r>
              <a:rPr lang="pt-PT" sz="2400"/>
              <a:t>1 hora- max 8 horas por dia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D6C5A89C-300F-C6D8-6A7D-260801D93BF7}"/>
              </a:ext>
            </a:extLst>
          </p:cNvPr>
          <p:cNvSpPr txBox="1"/>
          <p:nvPr/>
        </p:nvSpPr>
        <p:spPr>
          <a:xfrm>
            <a:off x="5617264" y="3658668"/>
            <a:ext cx="53270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/>
              <a:t>&lt;30 mins para limpar lixo-marinho, </a:t>
            </a:r>
            <a:br>
              <a:rPr lang="pt-PT" sz="2400"/>
            </a:br>
            <a:r>
              <a:rPr lang="pt-PT" sz="2400"/>
              <a:t>       </a:t>
            </a:r>
          </a:p>
          <a:p>
            <a:r>
              <a:rPr lang="pt-PT" sz="2400" b="1"/>
              <a:t>40% </a:t>
            </a:r>
            <a:r>
              <a:rPr lang="pt-PT" sz="2400"/>
              <a:t>não sabe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C5E6BA3D-5678-C8A8-2065-5BCDEFD2B258}"/>
              </a:ext>
            </a:extLst>
          </p:cNvPr>
          <p:cNvCxnSpPr/>
          <p:nvPr/>
        </p:nvCxnSpPr>
        <p:spPr>
          <a:xfrm>
            <a:off x="4944287" y="3962398"/>
            <a:ext cx="583677" cy="0"/>
          </a:xfrm>
          <a:prstGeom prst="straightConnector1">
            <a:avLst/>
          </a:prstGeom>
          <a:ln w="57150">
            <a:solidFill>
              <a:srgbClr val="00465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5C518E6A-6564-9F46-0A13-86E864EA2E34}"/>
              </a:ext>
            </a:extLst>
          </p:cNvPr>
          <p:cNvSpPr txBox="1"/>
          <p:nvPr/>
        </p:nvSpPr>
        <p:spPr>
          <a:xfrm>
            <a:off x="1595329" y="4959443"/>
            <a:ext cx="8045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/>
              <a:t>20% </a:t>
            </a:r>
            <a:r>
              <a:rPr lang="pt-PT" sz="2400"/>
              <a:t>organiza atividade de limpeza ou sensibilização</a:t>
            </a:r>
          </a:p>
        </p:txBody>
      </p:sp>
    </p:spTree>
    <p:extLst>
      <p:ext uri="{BB962C8B-B14F-4D97-AF65-F5344CB8AC3E}">
        <p14:creationId xmlns:p14="http://schemas.microsoft.com/office/powerpoint/2010/main" val="1472796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>
                <a:solidFill>
                  <a:srgbClr val="004651"/>
                </a:solidFill>
              </a:rPr>
              <a:t>WP4 –</a:t>
            </a:r>
            <a:r>
              <a:rPr lang="pt-PT" sz="4000"/>
              <a:t>Impacto do lixo-marinho no turismo</a:t>
            </a:r>
            <a:endParaRPr lang="pt-PT" sz="4000">
              <a:solidFill>
                <a:srgbClr val="00465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18/85</a:t>
            </a:r>
            <a:endParaRPr lang="pt-PT" sz="28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2F3A3BB-99FD-C131-796B-9701249B65C6}"/>
              </a:ext>
            </a:extLst>
          </p:cNvPr>
          <p:cNvSpPr txBox="1"/>
          <p:nvPr/>
        </p:nvSpPr>
        <p:spPr>
          <a:xfrm>
            <a:off x="4804852" y="1015009"/>
            <a:ext cx="2524203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4000"/>
              <a:t>Prejuizo €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C04A611-3BE4-DC59-BADB-877D06D12CA0}"/>
              </a:ext>
            </a:extLst>
          </p:cNvPr>
          <p:cNvSpPr txBox="1"/>
          <p:nvPr/>
        </p:nvSpPr>
        <p:spPr>
          <a:xfrm>
            <a:off x="1129632" y="1854569"/>
            <a:ext cx="841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/>
              <a:t>12 %</a:t>
            </a:r>
            <a:r>
              <a:rPr lang="pt-PT" sz="2400" dirty="0"/>
              <a:t> identificaram áreas onde evitam fazer atividades 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17813DAB-E1C4-2690-DE6C-CBBE37A4AE87}"/>
              </a:ext>
            </a:extLst>
          </p:cNvPr>
          <p:cNvSpPr txBox="1"/>
          <p:nvPr/>
        </p:nvSpPr>
        <p:spPr>
          <a:xfrm>
            <a:off x="1129632" y="2533563"/>
            <a:ext cx="7391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/>
              <a:t>50% </a:t>
            </a:r>
            <a:r>
              <a:rPr lang="pt-PT" sz="2400" dirty="0"/>
              <a:t>tiveram acidentes</a:t>
            </a:r>
            <a:r>
              <a:rPr lang="pt-PT" sz="2400" dirty="0">
                <a:sym typeface="Wingdings" pitchFamily="2" charset="2"/>
              </a:rPr>
              <a:t> (raramente em um ano)</a:t>
            </a:r>
            <a:r>
              <a:rPr lang="pt-PT" sz="2400" dirty="0"/>
              <a:t>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DA6165B-2C5C-CDA0-3FF8-2BB538DF18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08606"/>
            <a:ext cx="1808991" cy="593349"/>
          </a:xfrm>
          <a:prstGeom prst="rect">
            <a:avLst/>
          </a:prstGeom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FB131E98-2C7C-3013-5BFF-7CE0EF9B65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4" t="27731" r="4092" b="8808"/>
          <a:stretch/>
        </p:blipFill>
        <p:spPr bwMode="auto">
          <a:xfrm>
            <a:off x="2609766" y="3023106"/>
            <a:ext cx="8169070" cy="284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17EA9DE-CBF2-87DB-0CE6-C49BA3032885}"/>
              </a:ext>
            </a:extLst>
          </p:cNvPr>
          <p:cNvSpPr txBox="1"/>
          <p:nvPr/>
        </p:nvSpPr>
        <p:spPr>
          <a:xfrm>
            <a:off x="7437401" y="5124535"/>
            <a:ext cx="2486578" cy="46166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pt-PT" sz="2400" b="1" dirty="0"/>
              <a:t>Valor: </a:t>
            </a:r>
            <a:r>
              <a:rPr lang="pt-PT" sz="2400" dirty="0"/>
              <a:t>0€-7000€</a:t>
            </a:r>
          </a:p>
        </p:txBody>
      </p:sp>
    </p:spTree>
    <p:extLst>
      <p:ext uri="{BB962C8B-B14F-4D97-AF65-F5344CB8AC3E}">
        <p14:creationId xmlns:p14="http://schemas.microsoft.com/office/powerpoint/2010/main" val="1859847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18/85</a:t>
            </a:r>
            <a:endParaRPr lang="pt-PT" sz="2800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F2F3A3BB-99FD-C131-796B-9701249B65C6}"/>
              </a:ext>
            </a:extLst>
          </p:cNvPr>
          <p:cNvSpPr txBox="1"/>
          <p:nvPr/>
        </p:nvSpPr>
        <p:spPr>
          <a:xfrm>
            <a:off x="4804852" y="1015009"/>
            <a:ext cx="2524203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4000" dirty="0" err="1"/>
              <a:t>Prejuizo</a:t>
            </a:r>
            <a:r>
              <a:rPr lang="pt-PT" sz="4000" dirty="0"/>
              <a:t> €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DA6165B-2C5C-CDA0-3FF8-2BB538DF18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08606"/>
            <a:ext cx="1808991" cy="59334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4D0053B6-6155-1331-F873-1BCC296E8920}"/>
              </a:ext>
            </a:extLst>
          </p:cNvPr>
          <p:cNvSpPr txBox="1"/>
          <p:nvPr/>
        </p:nvSpPr>
        <p:spPr>
          <a:xfrm>
            <a:off x="125602" y="1994792"/>
            <a:ext cx="434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u="sng" dirty="0"/>
              <a:t>Se a viagem fui cancelada:</a:t>
            </a:r>
          </a:p>
        </p:txBody>
      </p:sp>
      <p:pic>
        <p:nvPicPr>
          <p:cNvPr id="10242" name="Picture 2" descr="Forms response chart. Question title: Se precisaram de cancelar a viagem, que tipo de compensação ofereceram aos clientes?. Number of responses: 12 responses.">
            <a:extLst>
              <a:ext uri="{FF2B5EF4-FFF2-40B4-BE49-F238E27FC236}">
                <a16:creationId xmlns:a16="http://schemas.microsoft.com/office/drawing/2014/main" id="{1E6998DC-1AE5-FA4B-3087-39F14F6013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27" t="28542" r="53479" b="9455"/>
          <a:stretch/>
        </p:blipFill>
        <p:spPr bwMode="auto">
          <a:xfrm>
            <a:off x="1071577" y="2814790"/>
            <a:ext cx="3193368" cy="2892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E707232-072D-DD9F-97CF-6E363BE983AF}"/>
              </a:ext>
            </a:extLst>
          </p:cNvPr>
          <p:cNvSpPr txBox="1"/>
          <p:nvPr/>
        </p:nvSpPr>
        <p:spPr>
          <a:xfrm>
            <a:off x="6656045" y="1994792"/>
            <a:ext cx="2896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u="sng" dirty="0"/>
              <a:t>Se o barco parou:</a:t>
            </a:r>
          </a:p>
        </p:txBody>
      </p:sp>
      <p:pic>
        <p:nvPicPr>
          <p:cNvPr id="10244" name="Picture 4" descr="Forms response chart. Question title: Se o barco precisou de parar por alguns minutos (mais de 15), que tipo de compensação ofereceram aos clientes?. Number of responses: 14 responses.">
            <a:extLst>
              <a:ext uri="{FF2B5EF4-FFF2-40B4-BE49-F238E27FC236}">
                <a16:creationId xmlns:a16="http://schemas.microsoft.com/office/drawing/2014/main" id="{E19E5E71-C28A-9A21-344F-76DAE95B05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3" t="32368" r="52596" b="8020"/>
          <a:stretch/>
        </p:blipFill>
        <p:spPr bwMode="auto">
          <a:xfrm>
            <a:off x="6856294" y="2676291"/>
            <a:ext cx="3510557" cy="308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3D9D379C-825D-FB45-948B-B11571A47381}"/>
              </a:ext>
            </a:extLst>
          </p:cNvPr>
          <p:cNvSpPr txBox="1"/>
          <p:nvPr/>
        </p:nvSpPr>
        <p:spPr>
          <a:xfrm>
            <a:off x="9839595" y="4756578"/>
            <a:ext cx="2026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Voltamos depois (tempo)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008A980-D8DE-1BEF-BDEC-81A58C6105FF}"/>
              </a:ext>
            </a:extLst>
          </p:cNvPr>
          <p:cNvSpPr txBox="1"/>
          <p:nvPr/>
        </p:nvSpPr>
        <p:spPr>
          <a:xfrm>
            <a:off x="9746959" y="2674849"/>
            <a:ext cx="20265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Oferecemos compensação (dinheiro)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34EA089-7B37-3D3B-8995-22B6C407187B}"/>
              </a:ext>
            </a:extLst>
          </p:cNvPr>
          <p:cNvSpPr txBox="1"/>
          <p:nvPr/>
        </p:nvSpPr>
        <p:spPr>
          <a:xfrm>
            <a:off x="3639878" y="4983521"/>
            <a:ext cx="2456122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PT" dirty="0"/>
              <a:t>Devolvemos o custo</a:t>
            </a:r>
            <a:br>
              <a:rPr lang="pt-PT" dirty="0"/>
            </a:br>
            <a:r>
              <a:rPr lang="pt-PT" dirty="0"/>
              <a:t>(dinheiro)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215938E0-111A-FE6C-4EB8-49C5911B761E}"/>
              </a:ext>
            </a:extLst>
          </p:cNvPr>
          <p:cNvSpPr txBox="1"/>
          <p:nvPr/>
        </p:nvSpPr>
        <p:spPr>
          <a:xfrm>
            <a:off x="460722" y="2522854"/>
            <a:ext cx="202654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PT" dirty="0"/>
              <a:t>Oferecemos nova viagem </a:t>
            </a:r>
            <a:br>
              <a:rPr lang="pt-PT" dirty="0"/>
            </a:br>
            <a:r>
              <a:rPr lang="pt-PT" dirty="0"/>
              <a:t>(dinheiro)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FF26404-165C-DDF5-E357-9752D30F6A6D}"/>
              </a:ext>
            </a:extLst>
          </p:cNvPr>
          <p:cNvSpPr txBox="1"/>
          <p:nvPr/>
        </p:nvSpPr>
        <p:spPr>
          <a:xfrm>
            <a:off x="3564377" y="3106092"/>
            <a:ext cx="1303562" cy="369332"/>
          </a:xfrm>
          <a:prstGeom prst="rect">
            <a:avLst/>
          </a:prstGeom>
          <a:noFill/>
          <a:ln>
            <a:solidFill>
              <a:srgbClr val="F19201"/>
            </a:solidFill>
          </a:ln>
        </p:spPr>
        <p:txBody>
          <a:bodyPr wrap="none" rtlCol="0">
            <a:spAutoFit/>
          </a:bodyPr>
          <a:lstStyle/>
          <a:p>
            <a:r>
              <a:rPr lang="pt-PT" dirty="0"/>
              <a:t>Nenhuma</a:t>
            </a:r>
          </a:p>
        </p:txBody>
      </p:sp>
    </p:spTree>
    <p:extLst>
      <p:ext uri="{BB962C8B-B14F-4D97-AF65-F5344CB8AC3E}">
        <p14:creationId xmlns:p14="http://schemas.microsoft.com/office/powerpoint/2010/main" val="1298226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>
                <a:solidFill>
                  <a:srgbClr val="004651"/>
                </a:solidFill>
              </a:rPr>
              <a:t>WP4 –</a:t>
            </a:r>
            <a:r>
              <a:rPr lang="pt-PT" sz="4000"/>
              <a:t>Impacto do lixo-marinho no turismo</a:t>
            </a:r>
            <a:endParaRPr lang="pt-PT" sz="4000">
              <a:solidFill>
                <a:srgbClr val="004651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12E1D6D-3466-5015-2220-3F68EB314F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078541"/>
            <a:ext cx="2749367" cy="1957549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FA736E0-35E7-F544-FE7D-848448B93EFD}"/>
              </a:ext>
            </a:extLst>
          </p:cNvPr>
          <p:cNvSpPr txBox="1"/>
          <p:nvPr/>
        </p:nvSpPr>
        <p:spPr>
          <a:xfrm>
            <a:off x="1411098" y="3318247"/>
            <a:ext cx="10198690" cy="2238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/>
              <a:t>Incidentes causado por lixo-marinho?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/>
              <a:t>Quem paga </a:t>
            </a:r>
            <a:r>
              <a:rPr lang="pt-PT" sz="2400" dirty="0">
                <a:effectLst/>
              </a:rPr>
              <a:t>os danos causados no acidente com lixo-marinho </a:t>
            </a:r>
            <a:r>
              <a:rPr lang="pt-PT" sz="2400" dirty="0"/>
              <a:t>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/>
              <a:t>Como efetuam a limpeza do lixo-flutuante?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PT" sz="2400" dirty="0"/>
              <a:t>Limpezas do fundo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AD9BD203-23F0-6B77-98AC-8C3ECE612A9C}"/>
              </a:ext>
            </a:extLst>
          </p:cNvPr>
          <p:cNvSpPr txBox="1"/>
          <p:nvPr/>
        </p:nvSpPr>
        <p:spPr>
          <a:xfrm>
            <a:off x="3345987" y="1263852"/>
            <a:ext cx="82638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Inicio </a:t>
            </a:r>
            <a:r>
              <a:rPr lang="pt-PT" sz="2400" dirty="0" err="1"/>
              <a:t>planiado</a:t>
            </a:r>
            <a:r>
              <a:rPr lang="pt-PT" sz="2400" dirty="0"/>
              <a:t> para a </a:t>
            </a:r>
            <a:r>
              <a:rPr lang="pt-PT" sz="2400" dirty="0" err="1"/>
              <a:t>proxíma</a:t>
            </a:r>
            <a:r>
              <a:rPr lang="pt-PT" sz="2400" dirty="0"/>
              <a:t> semana (7 Novembro)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5B941D2B-E2FB-CAE8-16C3-8A807F37E27F}"/>
              </a:ext>
            </a:extLst>
          </p:cNvPr>
          <p:cNvSpPr txBox="1"/>
          <p:nvPr/>
        </p:nvSpPr>
        <p:spPr>
          <a:xfrm>
            <a:off x="3139825" y="2389821"/>
            <a:ext cx="2524203" cy="7078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pt-PT" sz="4000" dirty="0" err="1"/>
              <a:t>Prejuizo</a:t>
            </a:r>
            <a:r>
              <a:rPr lang="pt-PT" sz="4000" dirty="0"/>
              <a:t> €</a:t>
            </a:r>
          </a:p>
        </p:txBody>
      </p:sp>
    </p:spTree>
    <p:extLst>
      <p:ext uri="{BB962C8B-B14F-4D97-AF65-F5344CB8AC3E}">
        <p14:creationId xmlns:p14="http://schemas.microsoft.com/office/powerpoint/2010/main" val="2499369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34B2BFC0-8C91-988D-C6A3-78C10A990AFC}"/>
              </a:ext>
            </a:extLst>
          </p:cNvPr>
          <p:cNvSpPr txBox="1"/>
          <p:nvPr/>
        </p:nvSpPr>
        <p:spPr>
          <a:xfrm>
            <a:off x="668758" y="1357365"/>
            <a:ext cx="10617009" cy="3669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pt-PT" sz="2400" dirty="0"/>
              <a:t>Falta algo no inquérito?</a:t>
            </a:r>
          </a:p>
          <a:p>
            <a:pPr>
              <a:lnSpc>
                <a:spcPct val="200000"/>
              </a:lnSpc>
            </a:pPr>
            <a:endParaRPr lang="pt-PT" sz="2400" dirty="0"/>
          </a:p>
          <a:p>
            <a:pPr>
              <a:lnSpc>
                <a:spcPct val="200000"/>
              </a:lnSpc>
            </a:pPr>
            <a:r>
              <a:rPr lang="pt-PT" sz="2400" dirty="0"/>
              <a:t>Há alguma coisa que nos (investigadores e governo) podemos fazer?</a:t>
            </a:r>
          </a:p>
          <a:p>
            <a:pPr>
              <a:lnSpc>
                <a:spcPct val="200000"/>
              </a:lnSpc>
            </a:pPr>
            <a:endParaRPr lang="pt-PT" sz="2400" dirty="0"/>
          </a:p>
          <a:p>
            <a:pPr>
              <a:lnSpc>
                <a:spcPct val="200000"/>
              </a:lnSpc>
            </a:pPr>
            <a:r>
              <a:rPr lang="pt-PT" sz="2400" dirty="0"/>
              <a:t>Há espaço para futuras colaborações?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2E205903-6A96-96C5-5C90-C3350F073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508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9" name="Título 1">
            <a:extLst>
              <a:ext uri="{FF2B5EF4-FFF2-40B4-BE49-F238E27FC236}">
                <a16:creationId xmlns:a16="http://schemas.microsoft.com/office/drawing/2014/main" id="{2EA0238F-C2B0-4327-150D-17ED68951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5AF3A620-1818-6203-4ECE-5DA86BAEE38D}"/>
              </a:ext>
            </a:extLst>
          </p:cNvPr>
          <p:cNvGrpSpPr/>
          <p:nvPr/>
        </p:nvGrpSpPr>
        <p:grpSpPr>
          <a:xfrm>
            <a:off x="668758" y="2632943"/>
            <a:ext cx="1782189" cy="1529992"/>
            <a:chOff x="6813751" y="2496098"/>
            <a:chExt cx="1782189" cy="1529992"/>
          </a:xfrm>
        </p:grpSpPr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6953E642-EA30-9C2A-9D28-046F1BEA00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69540" y="2497540"/>
              <a:ext cx="1526400" cy="1528550"/>
              <a:chOff x="7069540" y="3111690"/>
              <a:chExt cx="914400" cy="914400"/>
            </a:xfrm>
          </p:grpSpPr>
          <p:sp>
            <p:nvSpPr>
              <p:cNvPr id="5" name="Ovale 4">
                <a:extLst>
                  <a:ext uri="{FF2B5EF4-FFF2-40B4-BE49-F238E27FC236}">
                    <a16:creationId xmlns:a16="http://schemas.microsoft.com/office/drawing/2014/main" id="{3FD6D190-5707-47A8-C238-014F5A9CE4DC}"/>
                  </a:ext>
                </a:extLst>
              </p:cNvPr>
              <p:cNvSpPr/>
              <p:nvPr/>
            </p:nvSpPr>
            <p:spPr>
              <a:xfrm>
                <a:off x="7069540" y="3111690"/>
                <a:ext cx="914400" cy="914400"/>
              </a:xfrm>
              <a:prstGeom prst="ellipse">
                <a:avLst/>
              </a:prstGeom>
              <a:noFill/>
              <a:ln w="666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7" name="Ovale 6">
                <a:extLst>
                  <a:ext uri="{FF2B5EF4-FFF2-40B4-BE49-F238E27FC236}">
                    <a16:creationId xmlns:a16="http://schemas.microsoft.com/office/drawing/2014/main" id="{D2B57DA2-CFF7-F6F9-9F78-CC5C8808BB8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220740" y="3262890"/>
                <a:ext cx="612000" cy="612000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" name="Ovale 7">
                <a:extLst>
                  <a:ext uri="{FF2B5EF4-FFF2-40B4-BE49-F238E27FC236}">
                    <a16:creationId xmlns:a16="http://schemas.microsoft.com/office/drawing/2014/main" id="{951A4511-5DF3-DA16-D468-8440F20C176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382740" y="3424890"/>
                <a:ext cx="288000" cy="288000"/>
              </a:xfrm>
              <a:prstGeom prst="ellipse">
                <a:avLst/>
              </a:prstGeom>
              <a:solidFill>
                <a:srgbClr val="FF0000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cxnSp>
          <p:nvCxnSpPr>
            <p:cNvPr id="14" name="Connettore 2 13">
              <a:extLst>
                <a:ext uri="{FF2B5EF4-FFF2-40B4-BE49-F238E27FC236}">
                  <a16:creationId xmlns:a16="http://schemas.microsoft.com/office/drawing/2014/main" id="{9D9F6975-BE8D-AE3B-596A-93A463D0608A}"/>
                </a:ext>
              </a:extLst>
            </p:cNvPr>
            <p:cNvCxnSpPr>
              <a:cxnSpLocks/>
            </p:cNvCxnSpPr>
            <p:nvPr/>
          </p:nvCxnSpPr>
          <p:spPr>
            <a:xfrm>
              <a:off x="6813751" y="2496098"/>
              <a:ext cx="1018989" cy="786946"/>
            </a:xfrm>
            <a:prstGeom prst="straightConnector1">
              <a:avLst/>
            </a:prstGeom>
            <a:ln w="101600" cap="rnd">
              <a:solidFill>
                <a:schemeClr val="bg1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A94A0279-1356-90D2-E7E8-D4D2A9623F1A}"/>
              </a:ext>
            </a:extLst>
          </p:cNvPr>
          <p:cNvSpPr txBox="1"/>
          <p:nvPr/>
        </p:nvSpPr>
        <p:spPr>
          <a:xfrm>
            <a:off x="3125675" y="1494685"/>
            <a:ext cx="8008924" cy="3207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Perceção do lixo-marinho na RAM</a:t>
            </a: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Perceção do compromisso do Governo Regional</a:t>
            </a:r>
          </a:p>
          <a:p>
            <a:pPr marL="457200" indent="-457200">
              <a:lnSpc>
                <a:spcPct val="300000"/>
              </a:lnSpc>
              <a:buFont typeface="+mj-lt"/>
              <a:buAutoNum type="arabicPeriod"/>
            </a:pPr>
            <a:r>
              <a:rPr lang="pt-PT" sz="2400" dirty="0"/>
              <a:t>O lixo-marinho dá prejuízo?</a:t>
            </a:r>
          </a:p>
        </p:txBody>
      </p:sp>
    </p:spTree>
    <p:extLst>
      <p:ext uri="{BB962C8B-B14F-4D97-AF65-F5344CB8AC3E}">
        <p14:creationId xmlns:p14="http://schemas.microsoft.com/office/powerpoint/2010/main" val="376387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orms response chart. Question title: Considera o lixo-marinho um problema para a RAM?. Number of responses: 31 responses.">
            <a:extLst>
              <a:ext uri="{FF2B5EF4-FFF2-40B4-BE49-F238E27FC236}">
                <a16:creationId xmlns:a16="http://schemas.microsoft.com/office/drawing/2014/main" id="{14AC5405-3D89-6A72-EA34-C1EC608D15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0" t="25608" r="53048" b="7165"/>
          <a:stretch/>
        </p:blipFill>
        <p:spPr bwMode="auto">
          <a:xfrm>
            <a:off x="2197530" y="2590990"/>
            <a:ext cx="2852142" cy="299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orms response chart. Question title: Considera o lixo-marinho um problema para a RAM?. Number of responses: 18 responses.">
            <a:extLst>
              <a:ext uri="{FF2B5EF4-FFF2-40B4-BE49-F238E27FC236}">
                <a16:creationId xmlns:a16="http://schemas.microsoft.com/office/drawing/2014/main" id="{8DE55F4D-4854-BE0F-4803-8C4582974A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6" t="28864" r="53689" b="7610"/>
          <a:stretch/>
        </p:blipFill>
        <p:spPr bwMode="auto">
          <a:xfrm>
            <a:off x="7515191" y="2653296"/>
            <a:ext cx="2852143" cy="286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489C9355-A261-2CB6-6B73-23ECAF8E8D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2A9797-8FE5-5AD1-8C9F-9CE6EDBEB8EF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31</a:t>
            </a:r>
            <a:r>
              <a:rPr lang="en-GB" sz="2800" dirty="0"/>
              <a:t>/135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4C7D594-3353-BDA8-F3AC-F25B1994D99F}"/>
              </a:ext>
            </a:extLst>
          </p:cNvPr>
          <p:cNvSpPr txBox="1"/>
          <p:nvPr/>
        </p:nvSpPr>
        <p:spPr>
          <a:xfrm>
            <a:off x="2611911" y="2370313"/>
            <a:ext cx="70235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dirty="0"/>
              <a:t>O lixo-marinho é um problema para a RAM?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118D6EA6-9105-5D61-D228-1819EC7CF7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8DE348F-A9D9-2294-0F5D-5DCCEF5AFB23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18</a:t>
            </a:r>
            <a:r>
              <a:rPr lang="en-GB" sz="2800" dirty="0"/>
              <a:t>/50</a:t>
            </a:r>
          </a:p>
        </p:txBody>
      </p:sp>
      <p:grpSp>
        <p:nvGrpSpPr>
          <p:cNvPr id="32" name="Gruppo 31">
            <a:extLst>
              <a:ext uri="{FF2B5EF4-FFF2-40B4-BE49-F238E27FC236}">
                <a16:creationId xmlns:a16="http://schemas.microsoft.com/office/drawing/2014/main" id="{1D29506A-DCC1-3819-ADB4-F6091D3D2CE4}"/>
              </a:ext>
            </a:extLst>
          </p:cNvPr>
          <p:cNvGrpSpPr/>
          <p:nvPr/>
        </p:nvGrpSpPr>
        <p:grpSpPr>
          <a:xfrm>
            <a:off x="5392426" y="3728474"/>
            <a:ext cx="1380272" cy="1276758"/>
            <a:chOff x="5392426" y="3728474"/>
            <a:chExt cx="1380272" cy="1276758"/>
          </a:xfrm>
        </p:grpSpPr>
        <p:sp>
          <p:nvSpPr>
            <p:cNvPr id="26" name="Ovale 25">
              <a:extLst>
                <a:ext uri="{FF2B5EF4-FFF2-40B4-BE49-F238E27FC236}">
                  <a16:creationId xmlns:a16="http://schemas.microsoft.com/office/drawing/2014/main" id="{9199C4FE-6DF1-976E-A051-4C961B79430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382314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e 26">
              <a:extLst>
                <a:ext uri="{FF2B5EF4-FFF2-40B4-BE49-F238E27FC236}">
                  <a16:creationId xmlns:a16="http://schemas.microsoft.com/office/drawing/2014/main" id="{7B23B2ED-BCC4-92A1-A5C1-8D96BEB91B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4270853"/>
              <a:ext cx="180000" cy="180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73D3AC3E-4C90-27A8-699E-E86C50434637}"/>
                </a:ext>
              </a:extLst>
            </p:cNvPr>
            <p:cNvSpPr txBox="1"/>
            <p:nvPr/>
          </p:nvSpPr>
          <p:spPr>
            <a:xfrm>
              <a:off x="5757677" y="3728474"/>
              <a:ext cx="562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Sim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8AFF0AC2-1357-C279-DE44-4970AADE209C}"/>
                </a:ext>
              </a:extLst>
            </p:cNvPr>
            <p:cNvSpPr txBox="1"/>
            <p:nvPr/>
          </p:nvSpPr>
          <p:spPr>
            <a:xfrm>
              <a:off x="5757677" y="4133838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Não</a:t>
              </a:r>
            </a:p>
          </p:txBody>
        </p:sp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8FF8D9F5-1EDF-497D-372F-EDA4458634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4745619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CasellaDiTesto 30">
              <a:extLst>
                <a:ext uri="{FF2B5EF4-FFF2-40B4-BE49-F238E27FC236}">
                  <a16:creationId xmlns:a16="http://schemas.microsoft.com/office/drawing/2014/main" id="{FC38D702-8054-12B4-B663-66F8F244A6A9}"/>
                </a:ext>
              </a:extLst>
            </p:cNvPr>
            <p:cNvSpPr txBox="1"/>
            <p:nvPr/>
          </p:nvSpPr>
          <p:spPr>
            <a:xfrm>
              <a:off x="5757677" y="4635900"/>
              <a:ext cx="101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Não sei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9993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489C9355-A261-2CB6-6B73-23ECAF8E8D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2A9797-8FE5-5AD1-8C9F-9CE6EDBEB8EF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31</a:t>
            </a:r>
            <a:r>
              <a:rPr lang="en-GB" sz="2800" dirty="0"/>
              <a:t>/135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3B81380F-325B-B4CF-7BA2-205A491692DE}"/>
              </a:ext>
            </a:extLst>
          </p:cNvPr>
          <p:cNvSpPr txBox="1"/>
          <p:nvPr/>
        </p:nvSpPr>
        <p:spPr>
          <a:xfrm>
            <a:off x="2613600" y="2368800"/>
            <a:ext cx="8851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dirty="0"/>
              <a:t>O lixo-marinho tem impacto no trabalho do dia a dia?</a:t>
            </a:r>
          </a:p>
        </p:txBody>
      </p:sp>
      <p:pic>
        <p:nvPicPr>
          <p:cNvPr id="1030" name="Picture 6" descr="Forms response chart. Question title: Considera que o lixo-marinho tem um impacto direto com o seu trabalho no dia a dia? . Number of responses: 31 responses.">
            <a:extLst>
              <a:ext uri="{FF2B5EF4-FFF2-40B4-BE49-F238E27FC236}">
                <a16:creationId xmlns:a16="http://schemas.microsoft.com/office/drawing/2014/main" id="{5ED11A63-A18E-48EA-7041-6F4E09D622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4" t="27679" r="53357" b="9307"/>
          <a:stretch/>
        </p:blipFill>
        <p:spPr bwMode="auto">
          <a:xfrm>
            <a:off x="1774209" y="2810750"/>
            <a:ext cx="3062407" cy="2709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42F47039-5B1A-E165-B78D-96BC421202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5DCDDB8-99E7-1934-08FD-0EA65DDC0282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18</a:t>
            </a:r>
            <a:r>
              <a:rPr lang="en-GB" sz="2800" dirty="0"/>
              <a:t>/50</a:t>
            </a:r>
          </a:p>
        </p:txBody>
      </p:sp>
      <p:pic>
        <p:nvPicPr>
          <p:cNvPr id="3074" name="Picture 2" descr="Forms response chart. Question title: Considera que o lixo-marinho tem um impacto direto com o seu trabalho no dia a dia? . Number of responses: 18 responses.">
            <a:extLst>
              <a:ext uri="{FF2B5EF4-FFF2-40B4-BE49-F238E27FC236}">
                <a16:creationId xmlns:a16="http://schemas.microsoft.com/office/drawing/2014/main" id="{CE7E2064-4EC0-73E8-4B40-B32FC5E5A7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81" t="28898" r="53453" b="8842"/>
          <a:stretch/>
        </p:blipFill>
        <p:spPr bwMode="auto">
          <a:xfrm>
            <a:off x="8278029" y="2770100"/>
            <a:ext cx="2841605" cy="279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o 4">
            <a:extLst>
              <a:ext uri="{FF2B5EF4-FFF2-40B4-BE49-F238E27FC236}">
                <a16:creationId xmlns:a16="http://schemas.microsoft.com/office/drawing/2014/main" id="{72543988-14EB-5122-1332-12168A50C662}"/>
              </a:ext>
            </a:extLst>
          </p:cNvPr>
          <p:cNvGrpSpPr/>
          <p:nvPr/>
        </p:nvGrpSpPr>
        <p:grpSpPr>
          <a:xfrm>
            <a:off x="5658866" y="3527289"/>
            <a:ext cx="1380272" cy="1276758"/>
            <a:chOff x="5392426" y="3728474"/>
            <a:chExt cx="1380272" cy="1276758"/>
          </a:xfrm>
        </p:grpSpPr>
        <p:sp>
          <p:nvSpPr>
            <p:cNvPr id="7" name="Ovale 6">
              <a:extLst>
                <a:ext uri="{FF2B5EF4-FFF2-40B4-BE49-F238E27FC236}">
                  <a16:creationId xmlns:a16="http://schemas.microsoft.com/office/drawing/2014/main" id="{5431A8E2-88AA-18B5-66C5-3C3727F73C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3823140"/>
              <a:ext cx="180000" cy="180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e 7">
              <a:extLst>
                <a:ext uri="{FF2B5EF4-FFF2-40B4-BE49-F238E27FC236}">
                  <a16:creationId xmlns:a16="http://schemas.microsoft.com/office/drawing/2014/main" id="{BF911B04-6986-DBA2-9967-1EB2E41581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4270853"/>
              <a:ext cx="180000" cy="1800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6B907517-F740-39B0-B9A4-CAA4C18B3C8D}"/>
                </a:ext>
              </a:extLst>
            </p:cNvPr>
            <p:cNvSpPr txBox="1"/>
            <p:nvPr/>
          </p:nvSpPr>
          <p:spPr>
            <a:xfrm>
              <a:off x="5757677" y="3728474"/>
              <a:ext cx="562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Sim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0B9125A3-6627-E6A9-11DB-FC554AA9CF3A}"/>
                </a:ext>
              </a:extLst>
            </p:cNvPr>
            <p:cNvSpPr txBox="1"/>
            <p:nvPr/>
          </p:nvSpPr>
          <p:spPr>
            <a:xfrm>
              <a:off x="5757677" y="4133838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Não</a:t>
              </a:r>
            </a:p>
          </p:txBody>
        </p:sp>
        <p:sp>
          <p:nvSpPr>
            <p:cNvPr id="12" name="Ovale 11">
              <a:extLst>
                <a:ext uri="{FF2B5EF4-FFF2-40B4-BE49-F238E27FC236}">
                  <a16:creationId xmlns:a16="http://schemas.microsoft.com/office/drawing/2014/main" id="{1850821E-B668-6EDB-834F-4C62B76431D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2426" y="4745619"/>
              <a:ext cx="180000" cy="18000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7C10F5BF-CE46-52FE-274A-5602C81807D4}"/>
                </a:ext>
              </a:extLst>
            </p:cNvPr>
            <p:cNvSpPr txBox="1"/>
            <p:nvPr/>
          </p:nvSpPr>
          <p:spPr>
            <a:xfrm>
              <a:off x="5757677" y="4635900"/>
              <a:ext cx="101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/>
                <a:t>Não sei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110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Forms response chart. Question title: Alguma vez os seus clientes comentaram sobre o lixo-marinho na RAM? . Number of responses: 31 responses.">
            <a:extLst>
              <a:ext uri="{FF2B5EF4-FFF2-40B4-BE49-F238E27FC236}">
                <a16:creationId xmlns:a16="http://schemas.microsoft.com/office/drawing/2014/main" id="{7DC4994E-8207-3910-D02E-84D2A520F9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94" t="28833" r="53471" b="10046"/>
          <a:stretch/>
        </p:blipFill>
        <p:spPr bwMode="auto">
          <a:xfrm>
            <a:off x="950060" y="3027430"/>
            <a:ext cx="2677720" cy="260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31</a:t>
            </a:r>
            <a:r>
              <a:rPr lang="pt-PT" sz="2800" dirty="0"/>
              <a:t>/135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444E6B-F7A9-66C4-12B0-B780B0C6E5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4D525E-F62F-B313-697C-D60BDAB8B2AB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</a:t>
            </a:r>
            <a:r>
              <a:rPr lang="pt-PT" sz="2800" dirty="0"/>
              <a:t>/50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B0164D-D631-548E-DE87-F94595837648}"/>
              </a:ext>
            </a:extLst>
          </p:cNvPr>
          <p:cNvSpPr txBox="1"/>
          <p:nvPr/>
        </p:nvSpPr>
        <p:spPr>
          <a:xfrm>
            <a:off x="1086090" y="2404421"/>
            <a:ext cx="10976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Alguma vez os seus </a:t>
            </a:r>
            <a:r>
              <a:rPr lang="pt-PT" sz="2400" b="1" dirty="0"/>
              <a:t>clientes comentaram</a:t>
            </a:r>
            <a:r>
              <a:rPr lang="pt-PT" sz="2400" dirty="0"/>
              <a:t>, sobre o lixo-marinho na RAM?</a:t>
            </a:r>
          </a:p>
        </p:txBody>
      </p:sp>
      <p:pic>
        <p:nvPicPr>
          <p:cNvPr id="2050" name="Picture 2" descr="Forms response chart. Question title: Alguma vez os seus clientes comentaram sobre o lixo-marinho na RAM? . Number of responses: 18 responses.">
            <a:extLst>
              <a:ext uri="{FF2B5EF4-FFF2-40B4-BE49-F238E27FC236}">
                <a16:creationId xmlns:a16="http://schemas.microsoft.com/office/drawing/2014/main" id="{384D3488-773C-22F3-DA3F-A9335C789B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30040" r="53691" b="9590"/>
          <a:stretch/>
        </p:blipFill>
        <p:spPr bwMode="auto">
          <a:xfrm>
            <a:off x="9128804" y="3059225"/>
            <a:ext cx="2452914" cy="23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Forms response chart. Question title: Alguma vez os seus clientes comentaram sobre o lixo-marinho na RAM? . Number of responses: 31 responses.">
            <a:extLst>
              <a:ext uri="{FF2B5EF4-FFF2-40B4-BE49-F238E27FC236}">
                <a16:creationId xmlns:a16="http://schemas.microsoft.com/office/drawing/2014/main" id="{5C8E5C7F-9BB7-463F-8B7F-724C534A06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10" t="28834" r="3238" b="33905"/>
          <a:stretch/>
        </p:blipFill>
        <p:spPr bwMode="auto">
          <a:xfrm>
            <a:off x="4564058" y="3334311"/>
            <a:ext cx="3994718" cy="181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121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31</a:t>
            </a:r>
            <a:r>
              <a:rPr lang="pt-PT" sz="2800" dirty="0"/>
              <a:t>/135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444E6B-F7A9-66C4-12B0-B780B0C6E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4D525E-F62F-B313-697C-D60BDAB8B2AB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</a:t>
            </a:r>
            <a:r>
              <a:rPr lang="pt-PT" sz="2800" dirty="0"/>
              <a:t>/50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B0164D-D631-548E-DE87-F94595837648}"/>
              </a:ext>
            </a:extLst>
          </p:cNvPr>
          <p:cNvSpPr txBox="1"/>
          <p:nvPr/>
        </p:nvSpPr>
        <p:spPr>
          <a:xfrm>
            <a:off x="1086090" y="2404421"/>
            <a:ext cx="10495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cs typeface="Calibri" panose="020F0502020204030204" pitchFamily="34" charset="0"/>
              </a:rPr>
              <a:t>Alguma vez </a:t>
            </a:r>
            <a:r>
              <a:rPr lang="pt-PT" sz="2400" b="0" i="0" dirty="0">
                <a:solidFill>
                  <a:srgbClr val="202124"/>
                </a:solidFill>
                <a:effectLst/>
                <a:cs typeface="Calibri" panose="020F0502020204030204" pitchFamily="34" charset="0"/>
              </a:rPr>
              <a:t>sentiu-se </a:t>
            </a:r>
            <a:r>
              <a:rPr lang="pt-PT" sz="2400" b="1" i="0" dirty="0">
                <a:solidFill>
                  <a:srgbClr val="202124"/>
                </a:solidFill>
                <a:effectLst/>
                <a:cs typeface="Calibri" panose="020F0502020204030204" pitchFamily="34" charset="0"/>
              </a:rPr>
              <a:t>envergonhado/ embaraçado </a:t>
            </a:r>
            <a:r>
              <a:rPr lang="pt-PT" sz="2400" b="0" i="0" dirty="0">
                <a:solidFill>
                  <a:srgbClr val="202124"/>
                </a:solidFill>
                <a:effectLst/>
                <a:cs typeface="Calibri" panose="020F0502020204030204" pitchFamily="34" charset="0"/>
              </a:rPr>
              <a:t>com os seus clientes sobre a quantidade de lixo-marinho na RAM</a:t>
            </a:r>
            <a:endParaRPr lang="pt-PT" sz="2400" dirty="0">
              <a:cs typeface="Calibri" panose="020F0502020204030204" pitchFamily="34" charset="0"/>
            </a:endParaRPr>
          </a:p>
        </p:txBody>
      </p:sp>
      <p:pic>
        <p:nvPicPr>
          <p:cNvPr id="4098" name="Picture 2" descr="Forms response chart. Question title: Alguma vez sentiu-se envergonhado/ embaraçado com os seus clientes sobre a quantidade de lixo-marinho na RAM?. Number of responses: 18 responses.">
            <a:extLst>
              <a:ext uri="{FF2B5EF4-FFF2-40B4-BE49-F238E27FC236}">
                <a16:creationId xmlns:a16="http://schemas.microsoft.com/office/drawing/2014/main" id="{8D195E78-5727-2FA0-7CFF-F4A5E2E74A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t="33411" r="53928" b="8773"/>
          <a:stretch/>
        </p:blipFill>
        <p:spPr bwMode="auto">
          <a:xfrm>
            <a:off x="8229600" y="3098282"/>
            <a:ext cx="2390403" cy="240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orms response chart. Question title: Alguma vez sentiu-se envergonhado/ embaraçado com os seus clientes sobre a quantidade de lixo-marinho na RAM?. Number of responses: 31 responses.">
            <a:extLst>
              <a:ext uri="{FF2B5EF4-FFF2-40B4-BE49-F238E27FC236}">
                <a16:creationId xmlns:a16="http://schemas.microsoft.com/office/drawing/2014/main" id="{AACACD11-B816-DF03-EC7E-24D5A45AA2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62" t="34199" r="53690" b="9184"/>
          <a:stretch/>
        </p:blipFill>
        <p:spPr bwMode="auto">
          <a:xfrm>
            <a:off x="2034128" y="3263852"/>
            <a:ext cx="2494329" cy="241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115DCDA6-BB88-A55D-3C64-F9170E1808F1}"/>
              </a:ext>
            </a:extLst>
          </p:cNvPr>
          <p:cNvSpPr>
            <a:spLocks noChangeAspect="1"/>
          </p:cNvSpPr>
          <p:nvPr/>
        </p:nvSpPr>
        <p:spPr>
          <a:xfrm>
            <a:off x="5392426" y="38231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2D85E8AA-A9D0-12B8-FF2C-B68CFEC1E806}"/>
              </a:ext>
            </a:extLst>
          </p:cNvPr>
          <p:cNvSpPr>
            <a:spLocks noChangeAspect="1"/>
          </p:cNvSpPr>
          <p:nvPr/>
        </p:nvSpPr>
        <p:spPr>
          <a:xfrm>
            <a:off x="5392426" y="4270853"/>
            <a:ext cx="180000" cy="18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B93D639-EAFF-F8F3-E033-5859612BA3BA}"/>
              </a:ext>
            </a:extLst>
          </p:cNvPr>
          <p:cNvSpPr txBox="1"/>
          <p:nvPr/>
        </p:nvSpPr>
        <p:spPr>
          <a:xfrm>
            <a:off x="5757678" y="372847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6B93EB-AE2B-B96E-88C6-7A8653144CFA}"/>
              </a:ext>
            </a:extLst>
          </p:cNvPr>
          <p:cNvSpPr txBox="1"/>
          <p:nvPr/>
        </p:nvSpPr>
        <p:spPr>
          <a:xfrm>
            <a:off x="5757677" y="413383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Não</a:t>
            </a:r>
          </a:p>
        </p:txBody>
      </p:sp>
    </p:spTree>
    <p:extLst>
      <p:ext uri="{BB962C8B-B14F-4D97-AF65-F5344CB8AC3E}">
        <p14:creationId xmlns:p14="http://schemas.microsoft.com/office/powerpoint/2010/main" val="906830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31</a:t>
            </a:r>
            <a:r>
              <a:rPr lang="pt-PT" sz="2800" dirty="0"/>
              <a:t>/135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444E6B-F7A9-66C4-12B0-B780B0C6E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4D525E-F62F-B313-697C-D60BDAB8B2AB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</a:t>
            </a:r>
            <a:r>
              <a:rPr lang="pt-PT" sz="2800" dirty="0"/>
              <a:t>/50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B0164D-D631-548E-DE87-F94595837648}"/>
              </a:ext>
            </a:extLst>
          </p:cNvPr>
          <p:cNvSpPr txBox="1"/>
          <p:nvPr/>
        </p:nvSpPr>
        <p:spPr>
          <a:xfrm>
            <a:off x="1086090" y="2404421"/>
            <a:ext cx="10495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cs typeface="Calibri" panose="020F0502020204030204" pitchFamily="34" charset="0"/>
              </a:rPr>
              <a:t>Tem conhecimento das </a:t>
            </a:r>
            <a:r>
              <a:rPr lang="pt-PT" sz="2400" b="1" dirty="0">
                <a:cs typeface="Calibri" panose="020F0502020204030204" pitchFamily="34" charset="0"/>
              </a:rPr>
              <a:t>medidas</a:t>
            </a:r>
            <a:r>
              <a:rPr lang="pt-PT" sz="2400" dirty="0">
                <a:cs typeface="Calibri" panose="020F0502020204030204" pitchFamily="34" charset="0"/>
              </a:rPr>
              <a:t> adotadas pelo </a:t>
            </a:r>
            <a:r>
              <a:rPr lang="pt-PT" sz="2400" b="1" dirty="0">
                <a:cs typeface="Calibri" panose="020F0502020204030204" pitchFamily="34" charset="0"/>
              </a:rPr>
              <a:t>Governo Regional </a:t>
            </a:r>
            <a:r>
              <a:rPr lang="pt-PT" sz="2400" dirty="0">
                <a:cs typeface="Calibri" panose="020F0502020204030204" pitchFamily="34" charset="0"/>
              </a:rPr>
              <a:t>sobre o lixo-marinho? 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115DCDA6-BB88-A55D-3C64-F9170E1808F1}"/>
              </a:ext>
            </a:extLst>
          </p:cNvPr>
          <p:cNvSpPr>
            <a:spLocks noChangeAspect="1"/>
          </p:cNvSpPr>
          <p:nvPr/>
        </p:nvSpPr>
        <p:spPr>
          <a:xfrm>
            <a:off x="5392426" y="38231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2D85E8AA-A9D0-12B8-FF2C-B68CFEC1E806}"/>
              </a:ext>
            </a:extLst>
          </p:cNvPr>
          <p:cNvSpPr>
            <a:spLocks noChangeAspect="1"/>
          </p:cNvSpPr>
          <p:nvPr/>
        </p:nvSpPr>
        <p:spPr>
          <a:xfrm>
            <a:off x="5392426" y="4270853"/>
            <a:ext cx="180000" cy="18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B93D639-EAFF-F8F3-E033-5859612BA3BA}"/>
              </a:ext>
            </a:extLst>
          </p:cNvPr>
          <p:cNvSpPr txBox="1"/>
          <p:nvPr/>
        </p:nvSpPr>
        <p:spPr>
          <a:xfrm>
            <a:off x="5757678" y="3728474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Sim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6B93EB-AE2B-B96E-88C6-7A8653144CFA}"/>
              </a:ext>
            </a:extLst>
          </p:cNvPr>
          <p:cNvSpPr txBox="1"/>
          <p:nvPr/>
        </p:nvSpPr>
        <p:spPr>
          <a:xfrm>
            <a:off x="5757677" y="413383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Não</a:t>
            </a:r>
            <a:endParaRPr lang="en-GB" dirty="0"/>
          </a:p>
        </p:txBody>
      </p:sp>
      <p:pic>
        <p:nvPicPr>
          <p:cNvPr id="5122" name="Picture 2" descr="Forms response chart. Question title: Tem conhecimento das medidas adotadas pelo Governo Regional sobre o lixo-marinho? . Number of responses: 31 responses.">
            <a:extLst>
              <a:ext uri="{FF2B5EF4-FFF2-40B4-BE49-F238E27FC236}">
                <a16:creationId xmlns:a16="http://schemas.microsoft.com/office/drawing/2014/main" id="{9A3D5687-6CAD-C28E-1C5B-4F186081B0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4" t="29890" r="53937" b="10187"/>
          <a:stretch/>
        </p:blipFill>
        <p:spPr bwMode="auto">
          <a:xfrm>
            <a:off x="2080482" y="3175867"/>
            <a:ext cx="2683126" cy="253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orms response chart. Question title: Tem conhecimento das medidas adotadas pelo Governo Regional sobre o lixo-marinho? . Number of responses: 18 responses.">
            <a:extLst>
              <a:ext uri="{FF2B5EF4-FFF2-40B4-BE49-F238E27FC236}">
                <a16:creationId xmlns:a16="http://schemas.microsoft.com/office/drawing/2014/main" id="{7C951186-4268-740B-937C-4C041B936F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7" t="30040" r="54295" b="8742"/>
          <a:stretch/>
        </p:blipFill>
        <p:spPr bwMode="auto">
          <a:xfrm>
            <a:off x="7578289" y="3099204"/>
            <a:ext cx="2600114" cy="252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579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31</a:t>
            </a:r>
            <a:r>
              <a:rPr lang="pt-PT" sz="2800" dirty="0"/>
              <a:t>/135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444E6B-F7A9-66C4-12B0-B780B0C6E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4D525E-F62F-B313-697C-D60BDAB8B2AB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</a:t>
            </a:r>
            <a:r>
              <a:rPr lang="pt-PT" sz="2800" dirty="0"/>
              <a:t>/50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B0164D-D631-548E-DE87-F94595837648}"/>
              </a:ext>
            </a:extLst>
          </p:cNvPr>
          <p:cNvSpPr txBox="1"/>
          <p:nvPr/>
        </p:nvSpPr>
        <p:spPr>
          <a:xfrm>
            <a:off x="1086090" y="2404421"/>
            <a:ext cx="104956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cs typeface="Calibri" panose="020F0502020204030204" pitchFamily="34" charset="0"/>
              </a:rPr>
              <a:t>Alguma vez participou em atividades sobre a temática do lixo-marinho organizadas pelo </a:t>
            </a:r>
            <a:r>
              <a:rPr lang="pt-PT" sz="2400" b="1" dirty="0">
                <a:cs typeface="Calibri" panose="020F0502020204030204" pitchFamily="34" charset="0"/>
              </a:rPr>
              <a:t>Governo Regional</a:t>
            </a:r>
            <a:r>
              <a:rPr lang="pt-PT" sz="2400" dirty="0">
                <a:cs typeface="Calibri" panose="020F0502020204030204" pitchFamily="34" charset="0"/>
              </a:rPr>
              <a:t>? 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115DCDA6-BB88-A55D-3C64-F9170E1808F1}"/>
              </a:ext>
            </a:extLst>
          </p:cNvPr>
          <p:cNvSpPr>
            <a:spLocks noChangeAspect="1"/>
          </p:cNvSpPr>
          <p:nvPr/>
        </p:nvSpPr>
        <p:spPr>
          <a:xfrm>
            <a:off x="5026101" y="38231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2D85E8AA-A9D0-12B8-FF2C-B68CFEC1E806}"/>
              </a:ext>
            </a:extLst>
          </p:cNvPr>
          <p:cNvSpPr>
            <a:spLocks noChangeAspect="1"/>
          </p:cNvSpPr>
          <p:nvPr/>
        </p:nvSpPr>
        <p:spPr>
          <a:xfrm>
            <a:off x="5026101" y="4270853"/>
            <a:ext cx="180000" cy="18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B93D639-EAFF-F8F3-E033-5859612BA3BA}"/>
              </a:ext>
            </a:extLst>
          </p:cNvPr>
          <p:cNvSpPr txBox="1"/>
          <p:nvPr/>
        </p:nvSpPr>
        <p:spPr>
          <a:xfrm>
            <a:off x="5391353" y="3728474"/>
            <a:ext cx="5629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16B93EB-AE2B-B96E-88C6-7A8653144CFA}"/>
              </a:ext>
            </a:extLst>
          </p:cNvPr>
          <p:cNvSpPr txBox="1"/>
          <p:nvPr/>
        </p:nvSpPr>
        <p:spPr>
          <a:xfrm>
            <a:off x="5391352" y="4133838"/>
            <a:ext cx="663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Não</a:t>
            </a:r>
            <a:endParaRPr lang="en-GB" dirty="0"/>
          </a:p>
        </p:txBody>
      </p:sp>
      <p:pic>
        <p:nvPicPr>
          <p:cNvPr id="7170" name="Picture 2" descr="Forms response chart. Question title: Alguma vez participou em atividades sobre a temática do lixo-marinho organizadas pelo Governo Regional (e.g. limpezas das praias, palestras, etc.)?. Number of responses: 31 responses.">
            <a:extLst>
              <a:ext uri="{FF2B5EF4-FFF2-40B4-BE49-F238E27FC236}">
                <a16:creationId xmlns:a16="http://schemas.microsoft.com/office/drawing/2014/main" id="{A4252CB9-FE68-ED66-1692-4B6071CEF4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9" t="33804" r="53294" b="7888"/>
          <a:stretch/>
        </p:blipFill>
        <p:spPr bwMode="auto">
          <a:xfrm>
            <a:off x="2084399" y="3175200"/>
            <a:ext cx="2529601" cy="253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34133D9C-D48B-EAB6-E7FE-F94784F8CA39}"/>
              </a:ext>
            </a:extLst>
          </p:cNvPr>
          <p:cNvSpPr>
            <a:spLocks noChangeAspect="1"/>
          </p:cNvSpPr>
          <p:nvPr/>
        </p:nvSpPr>
        <p:spPr>
          <a:xfrm>
            <a:off x="5026101" y="4786889"/>
            <a:ext cx="180000" cy="180000"/>
          </a:xfrm>
          <a:prstGeom prst="ellipse">
            <a:avLst/>
          </a:prstGeom>
          <a:solidFill>
            <a:srgbClr val="FD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BE5B8E34-D031-1995-D5E4-1E173CD2AAC9}"/>
              </a:ext>
            </a:extLst>
          </p:cNvPr>
          <p:cNvSpPr txBox="1"/>
          <p:nvPr/>
        </p:nvSpPr>
        <p:spPr>
          <a:xfrm>
            <a:off x="5397694" y="4664388"/>
            <a:ext cx="199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Nunca tive conhecimento</a:t>
            </a:r>
          </a:p>
        </p:txBody>
      </p:sp>
      <p:pic>
        <p:nvPicPr>
          <p:cNvPr id="7172" name="Picture 4" descr="Forms response chart. Question title: Alguma vez participou em atividades sobre a temática do lixo-marinho organizadas pelo Governo Regional (e.g. limpezas das praias, palestras, etc.)?. Number of responses: 18 responses.">
            <a:extLst>
              <a:ext uri="{FF2B5EF4-FFF2-40B4-BE49-F238E27FC236}">
                <a16:creationId xmlns:a16="http://schemas.microsoft.com/office/drawing/2014/main" id="{35A5D248-23F6-BE05-5D58-63FFB64260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0" t="33411" r="54294" b="8827"/>
          <a:stretch/>
        </p:blipFill>
        <p:spPr bwMode="auto">
          <a:xfrm>
            <a:off x="7320234" y="3175199"/>
            <a:ext cx="2625110" cy="253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2646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>
            <a:extLst>
              <a:ext uri="{FF2B5EF4-FFF2-40B4-BE49-F238E27FC236}">
                <a16:creationId xmlns:a16="http://schemas.microsoft.com/office/drawing/2014/main" id="{2E97E2CC-01D2-4813-2763-7F66EE2FC77A}"/>
              </a:ext>
            </a:extLst>
          </p:cNvPr>
          <p:cNvGrpSpPr/>
          <p:nvPr/>
        </p:nvGrpSpPr>
        <p:grpSpPr>
          <a:xfrm>
            <a:off x="0" y="6220030"/>
            <a:ext cx="3537056" cy="499320"/>
            <a:chOff x="0" y="6299542"/>
            <a:chExt cx="3537056" cy="499320"/>
          </a:xfrm>
        </p:grpSpPr>
        <p:pic>
          <p:nvPicPr>
            <p:cNvPr id="3" name="ARDITI_white_transparent_background.png" descr="ARDITI_white_transparent_background.png">
              <a:extLst>
                <a:ext uri="{FF2B5EF4-FFF2-40B4-BE49-F238E27FC236}">
                  <a16:creationId xmlns:a16="http://schemas.microsoft.com/office/drawing/2014/main" id="{E148369D-DE4E-A3A2-8DD0-75FF73993B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37516" y="6299542"/>
              <a:ext cx="2199540" cy="411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MARE Logomarca branca RGB.png" descr="MARE Logomarca branca RGB.png">
              <a:extLst>
                <a:ext uri="{FF2B5EF4-FFF2-40B4-BE49-F238E27FC236}">
                  <a16:creationId xmlns:a16="http://schemas.microsoft.com/office/drawing/2014/main" id="{4B86D6BD-D26B-F1F0-3A7A-028DAF156A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23796" b="25489"/>
            <a:stretch/>
          </p:blipFill>
          <p:spPr>
            <a:xfrm>
              <a:off x="0" y="6319314"/>
              <a:ext cx="1337516" cy="479548"/>
            </a:xfrm>
            <a:prstGeom prst="rect">
              <a:avLst/>
            </a:prstGeom>
            <a:ln w="12700">
              <a:miter lim="400000"/>
            </a:ln>
          </p:spPr>
        </p:pic>
      </p:grpSp>
      <p:cxnSp>
        <p:nvCxnSpPr>
          <p:cNvPr id="10" name="4 Conector recto">
            <a:extLst>
              <a:ext uri="{FF2B5EF4-FFF2-40B4-BE49-F238E27FC236}">
                <a16:creationId xmlns:a16="http://schemas.microsoft.com/office/drawing/2014/main" id="{671D879E-4BB5-4BBD-CA2A-55574DACA97F}"/>
              </a:ext>
            </a:extLst>
          </p:cNvPr>
          <p:cNvCxnSpPr/>
          <p:nvPr/>
        </p:nvCxnSpPr>
        <p:spPr>
          <a:xfrm>
            <a:off x="225137" y="786214"/>
            <a:ext cx="11797144" cy="0"/>
          </a:xfrm>
          <a:prstGeom prst="line">
            <a:avLst/>
          </a:prstGeom>
          <a:ln w="57150" cap="rnd" cmpd="dbl">
            <a:solidFill>
              <a:srgbClr val="0046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ítulo 1">
            <a:extLst>
              <a:ext uri="{FF2B5EF4-FFF2-40B4-BE49-F238E27FC236}">
                <a16:creationId xmlns:a16="http://schemas.microsoft.com/office/drawing/2014/main" id="{355520C4-200E-2849-668A-13766F7D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1" y="77744"/>
            <a:ext cx="11057247" cy="709913"/>
          </a:xfrm>
        </p:spPr>
        <p:txBody>
          <a:bodyPr>
            <a:noAutofit/>
          </a:bodyPr>
          <a:lstStyle/>
          <a:p>
            <a:r>
              <a:rPr lang="pt-PT" sz="4000" b="1" dirty="0">
                <a:solidFill>
                  <a:srgbClr val="004651"/>
                </a:solidFill>
              </a:rPr>
              <a:t>WP4 –</a:t>
            </a:r>
            <a:r>
              <a:rPr lang="pt-PT" sz="4000" dirty="0"/>
              <a:t>Impacto do lixo-marinho no turismo</a:t>
            </a:r>
            <a:endParaRPr lang="pt-PT" sz="4000" dirty="0">
              <a:solidFill>
                <a:srgbClr val="004651"/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0C17A5C-66B3-8D28-DD5A-376B2188A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137" y="1114697"/>
            <a:ext cx="1808991" cy="1585693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60DAAA08-0A06-609C-F7DA-1B7A0B63616D}"/>
              </a:ext>
            </a:extLst>
          </p:cNvPr>
          <p:cNvSpPr txBox="1"/>
          <p:nvPr/>
        </p:nvSpPr>
        <p:spPr>
          <a:xfrm>
            <a:off x="2034128" y="1150251"/>
            <a:ext cx="1338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31</a:t>
            </a:r>
            <a:r>
              <a:rPr lang="pt-PT" sz="2800" dirty="0"/>
              <a:t>/135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9444E6B-F7A9-66C4-12B0-B780B0C6E5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97604" y="1080122"/>
            <a:ext cx="1808991" cy="593349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D4D525E-F62F-B313-697C-D60BDAB8B2AB}"/>
              </a:ext>
            </a:extLst>
          </p:cNvPr>
          <p:cNvSpPr txBox="1"/>
          <p:nvPr/>
        </p:nvSpPr>
        <p:spPr>
          <a:xfrm>
            <a:off x="8558776" y="1113479"/>
            <a:ext cx="114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/>
              <a:t>18</a:t>
            </a:r>
            <a:r>
              <a:rPr lang="pt-PT" sz="2800" dirty="0"/>
              <a:t>/50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B0164D-D631-548E-DE87-F94595837648}"/>
              </a:ext>
            </a:extLst>
          </p:cNvPr>
          <p:cNvSpPr txBox="1"/>
          <p:nvPr/>
        </p:nvSpPr>
        <p:spPr>
          <a:xfrm>
            <a:off x="1086090" y="2404421"/>
            <a:ext cx="108807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cs typeface="Calibri" panose="020F0502020204030204" pitchFamily="34" charset="0"/>
              </a:rPr>
              <a:t>Onde acha que é mais importante investir para reduzir o lixo-marinho? </a:t>
            </a:r>
          </a:p>
        </p:txBody>
      </p:sp>
      <p:pic>
        <p:nvPicPr>
          <p:cNvPr id="6146" name="Picture 2" descr="Forms response chart. Question title: Na sua opinião, onde acha que é mais importante investir para reduzir o lixo-marinho na RAM? . Number of responses: 31 responses.">
            <a:extLst>
              <a:ext uri="{FF2B5EF4-FFF2-40B4-BE49-F238E27FC236}">
                <a16:creationId xmlns:a16="http://schemas.microsoft.com/office/drawing/2014/main" id="{13EAE203-A2C4-DB99-4A98-62B8EE7891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8" t="27332" r="53659" b="10169"/>
          <a:stretch/>
        </p:blipFill>
        <p:spPr bwMode="auto">
          <a:xfrm>
            <a:off x="1374663" y="2942585"/>
            <a:ext cx="2859718" cy="275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vale 12">
            <a:extLst>
              <a:ext uri="{FF2B5EF4-FFF2-40B4-BE49-F238E27FC236}">
                <a16:creationId xmlns:a16="http://schemas.microsoft.com/office/drawing/2014/main" id="{F4F7A0F2-BCED-D0C6-0350-C99F42FADE46}"/>
              </a:ext>
            </a:extLst>
          </p:cNvPr>
          <p:cNvSpPr>
            <a:spLocks noChangeAspect="1"/>
          </p:cNvSpPr>
          <p:nvPr/>
        </p:nvSpPr>
        <p:spPr>
          <a:xfrm>
            <a:off x="4971512" y="382314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112ECE1F-9DDD-3E25-6DF7-A79B6F5C5DD9}"/>
              </a:ext>
            </a:extLst>
          </p:cNvPr>
          <p:cNvSpPr>
            <a:spLocks noChangeAspect="1"/>
          </p:cNvSpPr>
          <p:nvPr/>
        </p:nvSpPr>
        <p:spPr>
          <a:xfrm>
            <a:off x="4971512" y="4270853"/>
            <a:ext cx="180000" cy="180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FC8DE6DA-8E27-6599-D07F-BE118A1A6B83}"/>
              </a:ext>
            </a:extLst>
          </p:cNvPr>
          <p:cNvSpPr txBox="1"/>
          <p:nvPr/>
        </p:nvSpPr>
        <p:spPr>
          <a:xfrm>
            <a:off x="5336764" y="3728474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Limpezas</a:t>
            </a:r>
            <a:endParaRPr lang="en-GB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C4B31F47-F93F-8501-8FAC-B98717B4602E}"/>
              </a:ext>
            </a:extLst>
          </p:cNvPr>
          <p:cNvSpPr txBox="1"/>
          <p:nvPr/>
        </p:nvSpPr>
        <p:spPr>
          <a:xfrm>
            <a:off x="5336763" y="4133838"/>
            <a:ext cx="3110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Sensibilização</a:t>
            </a:r>
            <a:r>
              <a:rPr lang="en-GB" dirty="0"/>
              <a:t> /</a:t>
            </a:r>
            <a:r>
              <a:rPr lang="en-GB" dirty="0" err="1"/>
              <a:t>Divilgação</a:t>
            </a:r>
            <a:endParaRPr lang="en-GB" dirty="0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13FBD3CA-458D-7B89-07EB-27E3FC5A6A12}"/>
              </a:ext>
            </a:extLst>
          </p:cNvPr>
          <p:cNvSpPr>
            <a:spLocks noChangeAspect="1"/>
          </p:cNvSpPr>
          <p:nvPr/>
        </p:nvSpPr>
        <p:spPr>
          <a:xfrm>
            <a:off x="4971512" y="4786889"/>
            <a:ext cx="180000" cy="180000"/>
          </a:xfrm>
          <a:prstGeom prst="ellipse">
            <a:avLst/>
          </a:prstGeom>
          <a:solidFill>
            <a:srgbClr val="FD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D123B7-60BA-F867-F276-AA74B0E03364}"/>
              </a:ext>
            </a:extLst>
          </p:cNvPr>
          <p:cNvSpPr txBox="1"/>
          <p:nvPr/>
        </p:nvSpPr>
        <p:spPr>
          <a:xfrm>
            <a:off x="5343104" y="4664388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Prevenção</a:t>
            </a:r>
          </a:p>
        </p:txBody>
      </p:sp>
      <p:pic>
        <p:nvPicPr>
          <p:cNvPr id="6148" name="Picture 4" descr="Forms response chart. Question title: Na sua opinião, onde acha que é mais importante investir para reduzir o lixo-marinho na RAM? . Number of responses: 17 responses.">
            <a:extLst>
              <a:ext uri="{FF2B5EF4-FFF2-40B4-BE49-F238E27FC236}">
                <a16:creationId xmlns:a16="http://schemas.microsoft.com/office/drawing/2014/main" id="{A291600E-B6CD-021D-F449-6557452194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8" t="30040" r="53690" b="9873"/>
          <a:stretch/>
        </p:blipFill>
        <p:spPr bwMode="auto">
          <a:xfrm>
            <a:off x="8525710" y="2947599"/>
            <a:ext cx="2859718" cy="265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3924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Personalizar 4">
      <a:dk1>
        <a:srgbClr val="004550"/>
      </a:dk1>
      <a:lt1>
        <a:srgbClr val="FEFFFF"/>
      </a:lt1>
      <a:dk2>
        <a:srgbClr val="004550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2339</TotalTime>
  <Words>429</Words>
  <Application>Microsoft Macintosh PowerPoint</Application>
  <PresentationFormat>Widescreen</PresentationFormat>
  <Paragraphs>102</Paragraphs>
  <Slides>14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Tema de Office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  <vt:lpstr>WP4 –Impacto do lixo-marinho no turismo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Paola P</cp:lastModifiedBy>
  <cp:revision>180</cp:revision>
  <dcterms:created xsi:type="dcterms:W3CDTF">2017-10-29T15:52:54Z</dcterms:created>
  <dcterms:modified xsi:type="dcterms:W3CDTF">2022-11-03T16:19:38Z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0c2ddd0-afbf-49e4-8b02-da81def1ba6b_Enabled">
    <vt:lpwstr>True</vt:lpwstr>
  </property>
  <property fmtid="{D5CDD505-2E9C-101B-9397-08002B2CF9AE}" pid="3" name="MSIP_Label_a0c2ddd0-afbf-49e4-8b02-da81def1ba6b_SiteId">
    <vt:lpwstr>eeea3199-afa0-41eb-bbf2-f6e42c3da7cf</vt:lpwstr>
  </property>
  <property fmtid="{D5CDD505-2E9C-101B-9397-08002B2CF9AE}" pid="4" name="MSIP_Label_a0c2ddd0-afbf-49e4-8b02-da81def1ba6b_Owner">
    <vt:lpwstr>josie.russell@cefas.co.uk</vt:lpwstr>
  </property>
  <property fmtid="{D5CDD505-2E9C-101B-9397-08002B2CF9AE}" pid="5" name="MSIP_Label_a0c2ddd0-afbf-49e4-8b02-da81def1ba6b_SetDate">
    <vt:lpwstr>2022-03-03T07:40:12.7261433Z</vt:lpwstr>
  </property>
  <property fmtid="{D5CDD505-2E9C-101B-9397-08002B2CF9AE}" pid="6" name="MSIP_Label_a0c2ddd0-afbf-49e4-8b02-da81def1ba6b_Name">
    <vt:lpwstr>Official</vt:lpwstr>
  </property>
  <property fmtid="{D5CDD505-2E9C-101B-9397-08002B2CF9AE}" pid="7" name="MSIP_Label_a0c2ddd0-afbf-49e4-8b02-da81def1ba6b_Application">
    <vt:lpwstr>Microsoft Azure Information Protection</vt:lpwstr>
  </property>
  <property fmtid="{D5CDD505-2E9C-101B-9397-08002B2CF9AE}" pid="8" name="MSIP_Label_a0c2ddd0-afbf-49e4-8b02-da81def1ba6b_ActionId">
    <vt:lpwstr>10456a8d-b4bf-401c-9089-d2395c0e6eee</vt:lpwstr>
  </property>
  <property fmtid="{D5CDD505-2E9C-101B-9397-08002B2CF9AE}" pid="9" name="MSIP_Label_a0c2ddd0-afbf-49e4-8b02-da81def1ba6b_Extended_MSFT_Method">
    <vt:lpwstr>Automatic</vt:lpwstr>
  </property>
  <property fmtid="{D5CDD505-2E9C-101B-9397-08002B2CF9AE}" pid="10" name="Sensitivity">
    <vt:lpwstr>Official</vt:lpwstr>
  </property>
</Properties>
</file>